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layout2.xml" ContentType="application/vnd.openxmlformats-officedocument.drawingml.diagramLayout+xml"/>
  <Override PartName="/ppt/diagrams/colors2.xml" ContentType="application/vnd.openxmlformats-officedocument.drawingml.diagramColors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rawing2.xml" ContentType="application/vnd.ms-office.drawingml.diagramDrawing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quickStyle2.xml" ContentType="application/vnd.openxmlformats-officedocument.drawingml.diagramStyle+xml"/>
  <Override PartName="/ppt/diagrams/colors4.xml" ContentType="application/vnd.openxmlformats-officedocument.drawingml.diagramColors+xml"/>
  <Override PartName="/ppt/diagrams/layout5.xml" ContentType="application/vnd.openxmlformats-officedocument.drawingml.diagramLayout+xml"/>
  <Override PartName="/ppt/diagrams/drawing4.xml" ContentType="application/vnd.ms-office.drawingml.diagramDrawing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rawing1.xml" ContentType="application/vnd.ms-office.drawingml.diagramDrawing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41" r:id="rId3"/>
    <p:sldId id="337" r:id="rId4"/>
    <p:sldId id="338" r:id="rId5"/>
    <p:sldId id="339" r:id="rId6"/>
    <p:sldId id="340" r:id="rId7"/>
    <p:sldId id="335" r:id="rId8"/>
    <p:sldId id="353" r:id="rId9"/>
    <p:sldId id="257" r:id="rId10"/>
    <p:sldId id="349" r:id="rId11"/>
    <p:sldId id="261" r:id="rId12"/>
    <p:sldId id="352" r:id="rId13"/>
    <p:sldId id="347" r:id="rId14"/>
    <p:sldId id="336" r:id="rId15"/>
    <p:sldId id="329" r:id="rId16"/>
    <p:sldId id="284" r:id="rId17"/>
    <p:sldId id="342" r:id="rId18"/>
    <p:sldId id="343" r:id="rId19"/>
    <p:sldId id="344" r:id="rId20"/>
    <p:sldId id="345" r:id="rId21"/>
    <p:sldId id="346" r:id="rId22"/>
    <p:sldId id="292" r:id="rId23"/>
    <p:sldId id="278" r:id="rId24"/>
    <p:sldId id="279" r:id="rId25"/>
    <p:sldId id="305" r:id="rId26"/>
    <p:sldId id="277" r:id="rId27"/>
    <p:sldId id="263" r:id="rId28"/>
    <p:sldId id="264" r:id="rId29"/>
    <p:sldId id="281" r:id="rId30"/>
    <p:sldId id="266" r:id="rId31"/>
    <p:sldId id="267" r:id="rId32"/>
    <p:sldId id="268" r:id="rId33"/>
    <p:sldId id="265" r:id="rId34"/>
    <p:sldId id="270" r:id="rId35"/>
    <p:sldId id="271" r:id="rId36"/>
    <p:sldId id="269" r:id="rId37"/>
  </p:sldIdLst>
  <p:sldSz cx="12192000" cy="6858000"/>
  <p:notesSz cx="6815138" cy="994727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20C2D6-3E2E-4182-87B2-68BFB2CAAF7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98DA870-0BF8-46A9-8584-4151B93215FB}">
      <dgm:prSet/>
      <dgm:spPr/>
      <dgm:t>
        <a:bodyPr/>
        <a:lstStyle/>
        <a:p>
          <a:r>
            <a:rPr lang="pt-BR"/>
            <a:t>Gestão por qualidade;</a:t>
          </a:r>
          <a:endParaRPr lang="en-US"/>
        </a:p>
      </dgm:t>
    </dgm:pt>
    <dgm:pt modelId="{E9664228-D939-4704-9D79-FE98DE026D96}" type="parTrans" cxnId="{BAA279A9-AC77-4A0C-8B37-0FE5D344FB19}">
      <dgm:prSet/>
      <dgm:spPr/>
      <dgm:t>
        <a:bodyPr/>
        <a:lstStyle/>
        <a:p>
          <a:endParaRPr lang="en-US"/>
        </a:p>
      </dgm:t>
    </dgm:pt>
    <dgm:pt modelId="{373A1971-D27B-45DE-A05D-AC3AE30FCB06}" type="sibTrans" cxnId="{BAA279A9-AC77-4A0C-8B37-0FE5D344FB19}">
      <dgm:prSet/>
      <dgm:spPr/>
      <dgm:t>
        <a:bodyPr/>
        <a:lstStyle/>
        <a:p>
          <a:endParaRPr lang="en-US"/>
        </a:p>
      </dgm:t>
    </dgm:pt>
    <dgm:pt modelId="{1043CA6D-E3D6-4C32-B97E-741913485593}">
      <dgm:prSet/>
      <dgm:spPr/>
      <dgm:t>
        <a:bodyPr/>
        <a:lstStyle/>
        <a:p>
          <a:r>
            <a:rPr lang="pt-BR"/>
            <a:t>Necessidade de estreitar o relacionamento com os clientes externos e de fidelizá-los.</a:t>
          </a:r>
          <a:endParaRPr lang="en-US"/>
        </a:p>
      </dgm:t>
    </dgm:pt>
    <dgm:pt modelId="{5C9C6A66-450A-4FE8-8693-4500C110C067}" type="parTrans" cxnId="{64043ADF-35A6-4E65-B5A5-E2DD693029BD}">
      <dgm:prSet/>
      <dgm:spPr/>
      <dgm:t>
        <a:bodyPr/>
        <a:lstStyle/>
        <a:p>
          <a:endParaRPr lang="en-US"/>
        </a:p>
      </dgm:t>
    </dgm:pt>
    <dgm:pt modelId="{FC2DC73A-1646-4212-96E8-05A8DF3C9A73}" type="sibTrans" cxnId="{64043ADF-35A6-4E65-B5A5-E2DD693029BD}">
      <dgm:prSet/>
      <dgm:spPr/>
      <dgm:t>
        <a:bodyPr/>
        <a:lstStyle/>
        <a:p>
          <a:endParaRPr lang="en-US"/>
        </a:p>
      </dgm:t>
    </dgm:pt>
    <dgm:pt modelId="{F56E2EF6-A313-4F4A-BC2F-AB4CDC7A300D}" type="pres">
      <dgm:prSet presAssocID="{9B20C2D6-3E2E-4182-87B2-68BFB2CAAF77}" presName="linear" presStyleCnt="0">
        <dgm:presLayoutVars>
          <dgm:animLvl val="lvl"/>
          <dgm:resizeHandles val="exact"/>
        </dgm:presLayoutVars>
      </dgm:prSet>
      <dgm:spPr/>
    </dgm:pt>
    <dgm:pt modelId="{F0294F55-11E5-4231-888E-CB45C057FA60}" type="pres">
      <dgm:prSet presAssocID="{898DA870-0BF8-46A9-8584-4151B93215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C46EE17-6B6F-4592-8529-B4E0CD67E592}" type="pres">
      <dgm:prSet presAssocID="{373A1971-D27B-45DE-A05D-AC3AE30FCB06}" presName="spacer" presStyleCnt="0"/>
      <dgm:spPr/>
    </dgm:pt>
    <dgm:pt modelId="{27BD3412-135E-4B63-A654-093B47413D59}" type="pres">
      <dgm:prSet presAssocID="{1043CA6D-E3D6-4C32-B97E-74191348559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0908A80-6BCB-46B8-AA2C-6DA14877953D}" type="presOf" srcId="{9B20C2D6-3E2E-4182-87B2-68BFB2CAAF77}" destId="{F56E2EF6-A313-4F4A-BC2F-AB4CDC7A300D}" srcOrd="0" destOrd="0" presId="urn:microsoft.com/office/officeart/2005/8/layout/vList2"/>
    <dgm:cxn modelId="{FA2B08A1-0B03-465E-A334-876E8A6D6779}" type="presOf" srcId="{898DA870-0BF8-46A9-8584-4151B93215FB}" destId="{F0294F55-11E5-4231-888E-CB45C057FA60}" srcOrd="0" destOrd="0" presId="urn:microsoft.com/office/officeart/2005/8/layout/vList2"/>
    <dgm:cxn modelId="{BAA279A9-AC77-4A0C-8B37-0FE5D344FB19}" srcId="{9B20C2D6-3E2E-4182-87B2-68BFB2CAAF77}" destId="{898DA870-0BF8-46A9-8584-4151B93215FB}" srcOrd="0" destOrd="0" parTransId="{E9664228-D939-4704-9D79-FE98DE026D96}" sibTransId="{373A1971-D27B-45DE-A05D-AC3AE30FCB06}"/>
    <dgm:cxn modelId="{C67B69CA-8ECB-4268-B88A-84B37BE30FB0}" type="presOf" srcId="{1043CA6D-E3D6-4C32-B97E-741913485593}" destId="{27BD3412-135E-4B63-A654-093B47413D59}" srcOrd="0" destOrd="0" presId="urn:microsoft.com/office/officeart/2005/8/layout/vList2"/>
    <dgm:cxn modelId="{64043ADF-35A6-4E65-B5A5-E2DD693029BD}" srcId="{9B20C2D6-3E2E-4182-87B2-68BFB2CAAF77}" destId="{1043CA6D-E3D6-4C32-B97E-741913485593}" srcOrd="1" destOrd="0" parTransId="{5C9C6A66-450A-4FE8-8693-4500C110C067}" sibTransId="{FC2DC73A-1646-4212-96E8-05A8DF3C9A73}"/>
    <dgm:cxn modelId="{1B3E5F2E-26EC-48A3-8D9B-2D3D4B857AB4}" type="presParOf" srcId="{F56E2EF6-A313-4F4A-BC2F-AB4CDC7A300D}" destId="{F0294F55-11E5-4231-888E-CB45C057FA60}" srcOrd="0" destOrd="0" presId="urn:microsoft.com/office/officeart/2005/8/layout/vList2"/>
    <dgm:cxn modelId="{C2D13520-F6C5-4FBC-A31F-2AFE648C874C}" type="presParOf" srcId="{F56E2EF6-A313-4F4A-BC2F-AB4CDC7A300D}" destId="{DC46EE17-6B6F-4592-8529-B4E0CD67E592}" srcOrd="1" destOrd="0" presId="urn:microsoft.com/office/officeart/2005/8/layout/vList2"/>
    <dgm:cxn modelId="{56E137EB-ECEF-4881-B7AB-CBEA9E469B3E}" type="presParOf" srcId="{F56E2EF6-A313-4F4A-BC2F-AB4CDC7A300D}" destId="{27BD3412-135E-4B63-A654-093B47413D5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5BA9F6-3F9F-4939-B746-3D7CCA3E219B}" type="doc">
      <dgm:prSet loTypeId="urn:microsoft.com/office/officeart/2008/layout/HorizontalMultiLevelHierarchy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8E1290A0-FE8A-4438-9D6D-7C482FB3E700}">
      <dgm:prSet phldrT="[Texto]"/>
      <dgm:spPr/>
      <dgm:t>
        <a:bodyPr/>
        <a:lstStyle/>
        <a:p>
          <a:r>
            <a:rPr lang="pt-BR" b="1" u="sng" dirty="0"/>
            <a:t>Eficácia </a:t>
          </a:r>
          <a:endParaRPr lang="pt-BR" dirty="0"/>
        </a:p>
      </dgm:t>
    </dgm:pt>
    <dgm:pt modelId="{CA36B40A-8B15-4481-A162-ACCD6599CF16}" type="parTrans" cxnId="{8288D9FE-8BFE-4A73-A57D-E38CC7344DC2}">
      <dgm:prSet/>
      <dgm:spPr/>
      <dgm:t>
        <a:bodyPr/>
        <a:lstStyle/>
        <a:p>
          <a:endParaRPr lang="pt-BR"/>
        </a:p>
      </dgm:t>
    </dgm:pt>
    <dgm:pt modelId="{B35B9E3A-DEA8-4B2C-B54E-C13FB6AB18F5}" type="sibTrans" cxnId="{8288D9FE-8BFE-4A73-A57D-E38CC7344DC2}">
      <dgm:prSet/>
      <dgm:spPr/>
      <dgm:t>
        <a:bodyPr/>
        <a:lstStyle/>
        <a:p>
          <a:endParaRPr lang="pt-BR"/>
        </a:p>
      </dgm:t>
    </dgm:pt>
    <dgm:pt modelId="{82ABF83C-AD7E-4BB9-923F-3291D71C3270}">
      <dgm:prSet phldrT="[Texto]"/>
      <dgm:spPr/>
      <dgm:t>
        <a:bodyPr/>
        <a:lstStyle/>
        <a:p>
          <a:r>
            <a:rPr lang="pt-BR" dirty="0"/>
            <a:t>Resposta objetiva àquilo que é transmitido</a:t>
          </a:r>
        </a:p>
      </dgm:t>
    </dgm:pt>
    <dgm:pt modelId="{BE60CAE6-0CA6-49EB-AAB5-8FB4E54EA00E}" type="parTrans" cxnId="{5D2AC591-E058-4E7D-BA6C-D28A8B0F3E04}">
      <dgm:prSet/>
      <dgm:spPr/>
      <dgm:t>
        <a:bodyPr/>
        <a:lstStyle/>
        <a:p>
          <a:endParaRPr lang="pt-BR"/>
        </a:p>
      </dgm:t>
    </dgm:pt>
    <dgm:pt modelId="{BB7B2B3B-59D5-4D6D-9D8D-9E8F0E7ABE31}" type="sibTrans" cxnId="{5D2AC591-E058-4E7D-BA6C-D28A8B0F3E04}">
      <dgm:prSet/>
      <dgm:spPr/>
      <dgm:t>
        <a:bodyPr/>
        <a:lstStyle/>
        <a:p>
          <a:endParaRPr lang="pt-BR"/>
        </a:p>
      </dgm:t>
    </dgm:pt>
    <dgm:pt modelId="{382B2D5A-58D4-43A9-86EF-1EE2D35D19A1}">
      <dgm:prSet phldrT="[Texto]"/>
      <dgm:spPr/>
      <dgm:t>
        <a:bodyPr/>
        <a:lstStyle/>
        <a:p>
          <a:r>
            <a:rPr lang="pt-BR" dirty="0"/>
            <a:t>É medida por mecanismos de persuasão</a:t>
          </a:r>
        </a:p>
      </dgm:t>
    </dgm:pt>
    <dgm:pt modelId="{D14FC21A-23AA-42AC-8CFA-80D48AF7401A}" type="parTrans" cxnId="{984B3EE8-41EE-4064-8DC3-10E0864CA176}">
      <dgm:prSet/>
      <dgm:spPr/>
      <dgm:t>
        <a:bodyPr/>
        <a:lstStyle/>
        <a:p>
          <a:endParaRPr lang="pt-BR"/>
        </a:p>
      </dgm:t>
    </dgm:pt>
    <dgm:pt modelId="{7C3B0CF0-8CEE-4C41-9678-00DA99997E55}" type="sibTrans" cxnId="{984B3EE8-41EE-4064-8DC3-10E0864CA176}">
      <dgm:prSet/>
      <dgm:spPr/>
      <dgm:t>
        <a:bodyPr/>
        <a:lstStyle/>
        <a:p>
          <a:endParaRPr lang="pt-BR"/>
        </a:p>
      </dgm:t>
    </dgm:pt>
    <dgm:pt modelId="{F64073A2-72FB-43AF-B716-F7C9EFD982A1}" type="pres">
      <dgm:prSet presAssocID="{585BA9F6-3F9F-4939-B746-3D7CCA3E219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D77CB3E-B532-4145-9D83-E1C747F9D72E}" type="pres">
      <dgm:prSet presAssocID="{8E1290A0-FE8A-4438-9D6D-7C482FB3E700}" presName="root1" presStyleCnt="0"/>
      <dgm:spPr/>
    </dgm:pt>
    <dgm:pt modelId="{4F0C0FFC-1321-4D3B-B71E-ECA4EBD336FA}" type="pres">
      <dgm:prSet presAssocID="{8E1290A0-FE8A-4438-9D6D-7C482FB3E700}" presName="LevelOneTextNode" presStyleLbl="node0" presStyleIdx="0" presStyleCnt="1">
        <dgm:presLayoutVars>
          <dgm:chPref val="3"/>
        </dgm:presLayoutVars>
      </dgm:prSet>
      <dgm:spPr/>
    </dgm:pt>
    <dgm:pt modelId="{C1012F99-2925-46EC-8646-7077D7A4F6DE}" type="pres">
      <dgm:prSet presAssocID="{8E1290A0-FE8A-4438-9D6D-7C482FB3E700}" presName="level2hierChild" presStyleCnt="0"/>
      <dgm:spPr/>
    </dgm:pt>
    <dgm:pt modelId="{A5522188-1CE2-44BC-B09E-258D07F2E91D}" type="pres">
      <dgm:prSet presAssocID="{BE60CAE6-0CA6-49EB-AAB5-8FB4E54EA00E}" presName="conn2-1" presStyleLbl="parChTrans1D2" presStyleIdx="0" presStyleCnt="2"/>
      <dgm:spPr/>
    </dgm:pt>
    <dgm:pt modelId="{E1EC3FE7-6F62-485C-BEBA-03EAC5D78399}" type="pres">
      <dgm:prSet presAssocID="{BE60CAE6-0CA6-49EB-AAB5-8FB4E54EA00E}" presName="connTx" presStyleLbl="parChTrans1D2" presStyleIdx="0" presStyleCnt="2"/>
      <dgm:spPr/>
    </dgm:pt>
    <dgm:pt modelId="{E1E1FA48-CF6E-4BC5-8F6E-1C0898834651}" type="pres">
      <dgm:prSet presAssocID="{82ABF83C-AD7E-4BB9-923F-3291D71C3270}" presName="root2" presStyleCnt="0"/>
      <dgm:spPr/>
    </dgm:pt>
    <dgm:pt modelId="{BA185EBE-45BF-4039-977D-D11C42D3997A}" type="pres">
      <dgm:prSet presAssocID="{82ABF83C-AD7E-4BB9-923F-3291D71C3270}" presName="LevelTwoTextNode" presStyleLbl="node2" presStyleIdx="0" presStyleCnt="2">
        <dgm:presLayoutVars>
          <dgm:chPref val="3"/>
        </dgm:presLayoutVars>
      </dgm:prSet>
      <dgm:spPr/>
    </dgm:pt>
    <dgm:pt modelId="{ABCEBDBD-21C8-4658-861F-8F412873A876}" type="pres">
      <dgm:prSet presAssocID="{82ABF83C-AD7E-4BB9-923F-3291D71C3270}" presName="level3hierChild" presStyleCnt="0"/>
      <dgm:spPr/>
    </dgm:pt>
    <dgm:pt modelId="{24E9DCF1-D366-4B35-8A9C-EE5166B9526E}" type="pres">
      <dgm:prSet presAssocID="{D14FC21A-23AA-42AC-8CFA-80D48AF7401A}" presName="conn2-1" presStyleLbl="parChTrans1D2" presStyleIdx="1" presStyleCnt="2"/>
      <dgm:spPr/>
    </dgm:pt>
    <dgm:pt modelId="{22245AD6-6837-468A-862B-F3E313436111}" type="pres">
      <dgm:prSet presAssocID="{D14FC21A-23AA-42AC-8CFA-80D48AF7401A}" presName="connTx" presStyleLbl="parChTrans1D2" presStyleIdx="1" presStyleCnt="2"/>
      <dgm:spPr/>
    </dgm:pt>
    <dgm:pt modelId="{E35B00CF-CB47-499E-93EE-DAC7BC4B94C2}" type="pres">
      <dgm:prSet presAssocID="{382B2D5A-58D4-43A9-86EF-1EE2D35D19A1}" presName="root2" presStyleCnt="0"/>
      <dgm:spPr/>
    </dgm:pt>
    <dgm:pt modelId="{31429A53-5132-4833-B8A7-E63FBD03316F}" type="pres">
      <dgm:prSet presAssocID="{382B2D5A-58D4-43A9-86EF-1EE2D35D19A1}" presName="LevelTwoTextNode" presStyleLbl="node2" presStyleIdx="1" presStyleCnt="2">
        <dgm:presLayoutVars>
          <dgm:chPref val="3"/>
        </dgm:presLayoutVars>
      </dgm:prSet>
      <dgm:spPr/>
    </dgm:pt>
    <dgm:pt modelId="{B3DD0B58-451A-4B81-ACA2-AFCA38EC3FC4}" type="pres">
      <dgm:prSet presAssocID="{382B2D5A-58D4-43A9-86EF-1EE2D35D19A1}" presName="level3hierChild" presStyleCnt="0"/>
      <dgm:spPr/>
    </dgm:pt>
  </dgm:ptLst>
  <dgm:cxnLst>
    <dgm:cxn modelId="{9F2A000B-3BCA-4168-9614-59D01AE2C056}" type="presOf" srcId="{D14FC21A-23AA-42AC-8CFA-80D48AF7401A}" destId="{24E9DCF1-D366-4B35-8A9C-EE5166B9526E}" srcOrd="0" destOrd="0" presId="urn:microsoft.com/office/officeart/2008/layout/HorizontalMultiLevelHierarchy"/>
    <dgm:cxn modelId="{3D08DC29-7E45-4A64-8A73-69AF838BF370}" type="presOf" srcId="{82ABF83C-AD7E-4BB9-923F-3291D71C3270}" destId="{BA185EBE-45BF-4039-977D-D11C42D3997A}" srcOrd="0" destOrd="0" presId="urn:microsoft.com/office/officeart/2008/layout/HorizontalMultiLevelHierarchy"/>
    <dgm:cxn modelId="{F7504B2D-534B-40FC-84DB-FAD74FA610D9}" type="presOf" srcId="{D14FC21A-23AA-42AC-8CFA-80D48AF7401A}" destId="{22245AD6-6837-468A-862B-F3E313436111}" srcOrd="1" destOrd="0" presId="urn:microsoft.com/office/officeart/2008/layout/HorizontalMultiLevelHierarchy"/>
    <dgm:cxn modelId="{BFC81830-9615-4A61-927C-182E551FDE71}" type="presOf" srcId="{BE60CAE6-0CA6-49EB-AAB5-8FB4E54EA00E}" destId="{A5522188-1CE2-44BC-B09E-258D07F2E91D}" srcOrd="0" destOrd="0" presId="urn:microsoft.com/office/officeart/2008/layout/HorizontalMultiLevelHierarchy"/>
    <dgm:cxn modelId="{811A0659-7CC9-4A3F-BEC1-0D347E5C6CBC}" type="presOf" srcId="{BE60CAE6-0CA6-49EB-AAB5-8FB4E54EA00E}" destId="{E1EC3FE7-6F62-485C-BEBA-03EAC5D78399}" srcOrd="1" destOrd="0" presId="urn:microsoft.com/office/officeart/2008/layout/HorizontalMultiLevelHierarchy"/>
    <dgm:cxn modelId="{14F01487-D9EA-4524-9069-713B9D0A5388}" type="presOf" srcId="{382B2D5A-58D4-43A9-86EF-1EE2D35D19A1}" destId="{31429A53-5132-4833-B8A7-E63FBD03316F}" srcOrd="0" destOrd="0" presId="urn:microsoft.com/office/officeart/2008/layout/HorizontalMultiLevelHierarchy"/>
    <dgm:cxn modelId="{5D2AC591-E058-4E7D-BA6C-D28A8B0F3E04}" srcId="{8E1290A0-FE8A-4438-9D6D-7C482FB3E700}" destId="{82ABF83C-AD7E-4BB9-923F-3291D71C3270}" srcOrd="0" destOrd="0" parTransId="{BE60CAE6-0CA6-49EB-AAB5-8FB4E54EA00E}" sibTransId="{BB7B2B3B-59D5-4D6D-9D8D-9E8F0E7ABE31}"/>
    <dgm:cxn modelId="{720495DC-3D21-46A7-AC32-DA2A8F386E73}" type="presOf" srcId="{8E1290A0-FE8A-4438-9D6D-7C482FB3E700}" destId="{4F0C0FFC-1321-4D3B-B71E-ECA4EBD336FA}" srcOrd="0" destOrd="0" presId="urn:microsoft.com/office/officeart/2008/layout/HorizontalMultiLevelHierarchy"/>
    <dgm:cxn modelId="{984B3EE8-41EE-4064-8DC3-10E0864CA176}" srcId="{8E1290A0-FE8A-4438-9D6D-7C482FB3E700}" destId="{382B2D5A-58D4-43A9-86EF-1EE2D35D19A1}" srcOrd="1" destOrd="0" parTransId="{D14FC21A-23AA-42AC-8CFA-80D48AF7401A}" sibTransId="{7C3B0CF0-8CEE-4C41-9678-00DA99997E55}"/>
    <dgm:cxn modelId="{99EBC2E9-EDD3-4324-B012-6E74BA6AA772}" type="presOf" srcId="{585BA9F6-3F9F-4939-B746-3D7CCA3E219B}" destId="{F64073A2-72FB-43AF-B716-F7C9EFD982A1}" srcOrd="0" destOrd="0" presId="urn:microsoft.com/office/officeart/2008/layout/HorizontalMultiLevelHierarchy"/>
    <dgm:cxn modelId="{8288D9FE-8BFE-4A73-A57D-E38CC7344DC2}" srcId="{585BA9F6-3F9F-4939-B746-3D7CCA3E219B}" destId="{8E1290A0-FE8A-4438-9D6D-7C482FB3E700}" srcOrd="0" destOrd="0" parTransId="{CA36B40A-8B15-4481-A162-ACCD6599CF16}" sibTransId="{B35B9E3A-DEA8-4B2C-B54E-C13FB6AB18F5}"/>
    <dgm:cxn modelId="{8957889D-4E8C-4308-814F-AFB7B3F0AB22}" type="presParOf" srcId="{F64073A2-72FB-43AF-B716-F7C9EFD982A1}" destId="{BD77CB3E-B532-4145-9D83-E1C747F9D72E}" srcOrd="0" destOrd="0" presId="urn:microsoft.com/office/officeart/2008/layout/HorizontalMultiLevelHierarchy"/>
    <dgm:cxn modelId="{50607AFF-086D-4575-AA3A-C31F8E4965AB}" type="presParOf" srcId="{BD77CB3E-B532-4145-9D83-E1C747F9D72E}" destId="{4F0C0FFC-1321-4D3B-B71E-ECA4EBD336FA}" srcOrd="0" destOrd="0" presId="urn:microsoft.com/office/officeart/2008/layout/HorizontalMultiLevelHierarchy"/>
    <dgm:cxn modelId="{9EC8A96F-05C0-434C-9667-B46257F56136}" type="presParOf" srcId="{BD77CB3E-B532-4145-9D83-E1C747F9D72E}" destId="{C1012F99-2925-46EC-8646-7077D7A4F6DE}" srcOrd="1" destOrd="0" presId="urn:microsoft.com/office/officeart/2008/layout/HorizontalMultiLevelHierarchy"/>
    <dgm:cxn modelId="{9E3DA0FD-A830-4CD1-8143-60A4BFEE4F86}" type="presParOf" srcId="{C1012F99-2925-46EC-8646-7077D7A4F6DE}" destId="{A5522188-1CE2-44BC-B09E-258D07F2E91D}" srcOrd="0" destOrd="0" presId="urn:microsoft.com/office/officeart/2008/layout/HorizontalMultiLevelHierarchy"/>
    <dgm:cxn modelId="{B9FFCC4F-F1D6-4D2D-8E4B-DF7A4D09F5AC}" type="presParOf" srcId="{A5522188-1CE2-44BC-B09E-258D07F2E91D}" destId="{E1EC3FE7-6F62-485C-BEBA-03EAC5D78399}" srcOrd="0" destOrd="0" presId="urn:microsoft.com/office/officeart/2008/layout/HorizontalMultiLevelHierarchy"/>
    <dgm:cxn modelId="{3789898E-6476-44EC-9BD2-E909EB60EE81}" type="presParOf" srcId="{C1012F99-2925-46EC-8646-7077D7A4F6DE}" destId="{E1E1FA48-CF6E-4BC5-8F6E-1C0898834651}" srcOrd="1" destOrd="0" presId="urn:microsoft.com/office/officeart/2008/layout/HorizontalMultiLevelHierarchy"/>
    <dgm:cxn modelId="{221B9606-5A63-4A80-8CE9-A6312AB3ABE0}" type="presParOf" srcId="{E1E1FA48-CF6E-4BC5-8F6E-1C0898834651}" destId="{BA185EBE-45BF-4039-977D-D11C42D3997A}" srcOrd="0" destOrd="0" presId="urn:microsoft.com/office/officeart/2008/layout/HorizontalMultiLevelHierarchy"/>
    <dgm:cxn modelId="{0F21C742-2BC9-4797-B7B3-18267B691C3B}" type="presParOf" srcId="{E1E1FA48-CF6E-4BC5-8F6E-1C0898834651}" destId="{ABCEBDBD-21C8-4658-861F-8F412873A876}" srcOrd="1" destOrd="0" presId="urn:microsoft.com/office/officeart/2008/layout/HorizontalMultiLevelHierarchy"/>
    <dgm:cxn modelId="{1ACC88F4-54B6-4647-AD88-B9C9B7C52476}" type="presParOf" srcId="{C1012F99-2925-46EC-8646-7077D7A4F6DE}" destId="{24E9DCF1-D366-4B35-8A9C-EE5166B9526E}" srcOrd="2" destOrd="0" presId="urn:microsoft.com/office/officeart/2008/layout/HorizontalMultiLevelHierarchy"/>
    <dgm:cxn modelId="{F3899145-CD24-4008-B9EE-9BA972D66A9E}" type="presParOf" srcId="{24E9DCF1-D366-4B35-8A9C-EE5166B9526E}" destId="{22245AD6-6837-468A-862B-F3E313436111}" srcOrd="0" destOrd="0" presId="urn:microsoft.com/office/officeart/2008/layout/HorizontalMultiLevelHierarchy"/>
    <dgm:cxn modelId="{21066346-AC71-4AA8-8B55-648537060238}" type="presParOf" srcId="{C1012F99-2925-46EC-8646-7077D7A4F6DE}" destId="{E35B00CF-CB47-499E-93EE-DAC7BC4B94C2}" srcOrd="3" destOrd="0" presId="urn:microsoft.com/office/officeart/2008/layout/HorizontalMultiLevelHierarchy"/>
    <dgm:cxn modelId="{D394DA3C-BC9C-4602-B5EB-7673F094C6D1}" type="presParOf" srcId="{E35B00CF-CB47-499E-93EE-DAC7BC4B94C2}" destId="{31429A53-5132-4833-B8A7-E63FBD03316F}" srcOrd="0" destOrd="0" presId="urn:microsoft.com/office/officeart/2008/layout/HorizontalMultiLevelHierarchy"/>
    <dgm:cxn modelId="{13A408B3-1909-4F72-919C-EE131FAEC3F8}" type="presParOf" srcId="{E35B00CF-CB47-499E-93EE-DAC7BC4B94C2}" destId="{B3DD0B58-451A-4B81-ACA2-AFCA38EC3FC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E47B4F-3394-4509-A864-514D10CE93D2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E6BED37-8A31-409A-8C20-5F04D21B9CBE}">
      <dgm:prSet phldrT="[Texto]"/>
      <dgm:spPr/>
      <dgm:t>
        <a:bodyPr/>
        <a:lstStyle/>
        <a:p>
          <a:r>
            <a:rPr lang="pt-BR" dirty="0"/>
            <a:t>Pontos importantes que devem ser considerados no ato de escrever</a:t>
          </a:r>
        </a:p>
      </dgm:t>
    </dgm:pt>
    <dgm:pt modelId="{8C2788AE-2907-4A3E-85DB-1EFF5A7B8057}" type="parTrans" cxnId="{6C7D65D9-FC28-4956-B4DF-A654F6252DF5}">
      <dgm:prSet/>
      <dgm:spPr/>
      <dgm:t>
        <a:bodyPr/>
        <a:lstStyle/>
        <a:p>
          <a:endParaRPr lang="pt-BR"/>
        </a:p>
      </dgm:t>
    </dgm:pt>
    <dgm:pt modelId="{4649B2E0-D7C0-4B4C-9630-A4E97609CDCE}" type="sibTrans" cxnId="{6C7D65D9-FC28-4956-B4DF-A654F6252DF5}">
      <dgm:prSet/>
      <dgm:spPr/>
      <dgm:t>
        <a:bodyPr/>
        <a:lstStyle/>
        <a:p>
          <a:endParaRPr lang="pt-BR"/>
        </a:p>
      </dgm:t>
    </dgm:pt>
    <dgm:pt modelId="{7EEA674D-F639-4373-86C2-72758EBAAE0C}">
      <dgm:prSet phldrT="[Texto]"/>
      <dgm:spPr/>
      <dgm:t>
        <a:bodyPr/>
        <a:lstStyle/>
        <a:p>
          <a:r>
            <a:rPr lang="pt-BR" dirty="0"/>
            <a:t>Ter um objetivo em mente e  informações suficientes sobre o fato;</a:t>
          </a:r>
        </a:p>
      </dgm:t>
    </dgm:pt>
    <dgm:pt modelId="{19D1159D-6A8F-4B79-8A5D-3D9A8B13BF8D}" type="parTrans" cxnId="{40CFFAE5-3075-4CEC-BFDE-F421A3A0D3E9}">
      <dgm:prSet/>
      <dgm:spPr/>
      <dgm:t>
        <a:bodyPr/>
        <a:lstStyle/>
        <a:p>
          <a:endParaRPr lang="pt-BR"/>
        </a:p>
      </dgm:t>
    </dgm:pt>
    <dgm:pt modelId="{564C9914-9695-4312-9758-A05E67713C12}" type="sibTrans" cxnId="{40CFFAE5-3075-4CEC-BFDE-F421A3A0D3E9}">
      <dgm:prSet/>
      <dgm:spPr/>
      <dgm:t>
        <a:bodyPr/>
        <a:lstStyle/>
        <a:p>
          <a:endParaRPr lang="pt-BR"/>
        </a:p>
      </dgm:t>
    </dgm:pt>
    <dgm:pt modelId="{11C5B6E4-17D5-46ED-960B-43DC85DD5528}">
      <dgm:prSet phldrT="[Texto]"/>
      <dgm:spPr/>
      <dgm:t>
        <a:bodyPr/>
        <a:lstStyle/>
        <a:p>
          <a:r>
            <a:rPr lang="pt-BR" dirty="0"/>
            <a:t>Conhecer o significado de todas as palavras necessárias;</a:t>
          </a:r>
        </a:p>
      </dgm:t>
    </dgm:pt>
    <dgm:pt modelId="{A37E906D-625A-4551-9E16-A65D844E72A6}" type="parTrans" cxnId="{01178221-0477-4E51-B741-0ECBB245DC2D}">
      <dgm:prSet/>
      <dgm:spPr/>
      <dgm:t>
        <a:bodyPr/>
        <a:lstStyle/>
        <a:p>
          <a:endParaRPr lang="pt-BR"/>
        </a:p>
      </dgm:t>
    </dgm:pt>
    <dgm:pt modelId="{235F691E-C802-4E07-BFE5-74CECC7FAE0D}" type="sibTrans" cxnId="{01178221-0477-4E51-B741-0ECBB245DC2D}">
      <dgm:prSet/>
      <dgm:spPr/>
      <dgm:t>
        <a:bodyPr/>
        <a:lstStyle/>
        <a:p>
          <a:endParaRPr lang="pt-BR"/>
        </a:p>
      </dgm:t>
    </dgm:pt>
    <dgm:pt modelId="{69907883-224C-49FC-80F3-792CC66BDC19}">
      <dgm:prSet phldrT="[Texto]"/>
      <dgm:spPr/>
      <dgm:t>
        <a:bodyPr/>
        <a:lstStyle/>
        <a:p>
          <a:r>
            <a:rPr lang="pt-BR" dirty="0"/>
            <a:t>Planejar a estrutura da comunicação a ser feita;</a:t>
          </a:r>
        </a:p>
      </dgm:t>
    </dgm:pt>
    <dgm:pt modelId="{84D24F14-6EB2-4592-88DE-7A59BBEEF9CE}" type="parTrans" cxnId="{91D884F9-1D16-4D49-81A9-EC5AD8FCD963}">
      <dgm:prSet/>
      <dgm:spPr/>
      <dgm:t>
        <a:bodyPr/>
        <a:lstStyle/>
        <a:p>
          <a:endParaRPr lang="pt-BR"/>
        </a:p>
      </dgm:t>
    </dgm:pt>
    <dgm:pt modelId="{1B939598-343B-4BD7-BF5F-346CAB6A492A}" type="sibTrans" cxnId="{91D884F9-1D16-4D49-81A9-EC5AD8FCD963}">
      <dgm:prSet/>
      <dgm:spPr/>
      <dgm:t>
        <a:bodyPr/>
        <a:lstStyle/>
        <a:p>
          <a:endParaRPr lang="pt-BR"/>
        </a:p>
      </dgm:t>
    </dgm:pt>
    <dgm:pt modelId="{09DF6E47-6324-42B8-B477-241AC3799FC1}">
      <dgm:prSet phldrT="[Texto]"/>
      <dgm:spPr/>
      <dgm:t>
        <a:bodyPr/>
        <a:lstStyle/>
        <a:p>
          <a:r>
            <a:rPr lang="pt-BR" dirty="0"/>
            <a:t>Decidir o que escrever e a ordem em que se vai escrever algo;</a:t>
          </a:r>
        </a:p>
      </dgm:t>
    </dgm:pt>
    <dgm:pt modelId="{9E960B7D-3413-4890-8A29-FB6342C3BECE}" type="parTrans" cxnId="{C556031C-DE48-4B22-B906-225E20A7FC5C}">
      <dgm:prSet/>
      <dgm:spPr/>
      <dgm:t>
        <a:bodyPr/>
        <a:lstStyle/>
        <a:p>
          <a:endParaRPr lang="pt-BR"/>
        </a:p>
      </dgm:t>
    </dgm:pt>
    <dgm:pt modelId="{7D81BF94-1A34-4067-B1D0-6A3F21B77988}" type="sibTrans" cxnId="{C556031C-DE48-4B22-B906-225E20A7FC5C}">
      <dgm:prSet/>
      <dgm:spPr/>
      <dgm:t>
        <a:bodyPr/>
        <a:lstStyle/>
        <a:p>
          <a:endParaRPr lang="pt-BR"/>
        </a:p>
      </dgm:t>
    </dgm:pt>
    <dgm:pt modelId="{81A7D08E-EAE3-4954-AD71-679B6DAA5550}" type="pres">
      <dgm:prSet presAssocID="{86E47B4F-3394-4509-A864-514D10CE93D2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5FB3A73-7B0E-4E28-AE82-72182E5EE828}" type="pres">
      <dgm:prSet presAssocID="{86E47B4F-3394-4509-A864-514D10CE93D2}" presName="matrix" presStyleCnt="0"/>
      <dgm:spPr/>
    </dgm:pt>
    <dgm:pt modelId="{CC305A64-BE03-41E0-AD90-09DC79D6234F}" type="pres">
      <dgm:prSet presAssocID="{86E47B4F-3394-4509-A864-514D10CE93D2}" presName="tile1" presStyleLbl="node1" presStyleIdx="0" presStyleCnt="4"/>
      <dgm:spPr/>
    </dgm:pt>
    <dgm:pt modelId="{F95E8763-F791-432F-8094-2100ACA9D634}" type="pres">
      <dgm:prSet presAssocID="{86E47B4F-3394-4509-A864-514D10CE93D2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95782DC-9AC1-421C-8E11-6E59F02B1F24}" type="pres">
      <dgm:prSet presAssocID="{86E47B4F-3394-4509-A864-514D10CE93D2}" presName="tile2" presStyleLbl="node1" presStyleIdx="1" presStyleCnt="4"/>
      <dgm:spPr/>
    </dgm:pt>
    <dgm:pt modelId="{0F2B81C6-4D25-4677-AF60-5015224E4D13}" type="pres">
      <dgm:prSet presAssocID="{86E47B4F-3394-4509-A864-514D10CE93D2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AA5524F-0CE8-4EFD-B09D-34A32B56EA7F}" type="pres">
      <dgm:prSet presAssocID="{86E47B4F-3394-4509-A864-514D10CE93D2}" presName="tile3" presStyleLbl="node1" presStyleIdx="2" presStyleCnt="4"/>
      <dgm:spPr/>
    </dgm:pt>
    <dgm:pt modelId="{1DFA220E-1426-4E72-A1F0-E4E19BF5A886}" type="pres">
      <dgm:prSet presAssocID="{86E47B4F-3394-4509-A864-514D10CE93D2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275BA21-21AE-400A-B208-0FCC62978769}" type="pres">
      <dgm:prSet presAssocID="{86E47B4F-3394-4509-A864-514D10CE93D2}" presName="tile4" presStyleLbl="node1" presStyleIdx="3" presStyleCnt="4"/>
      <dgm:spPr/>
    </dgm:pt>
    <dgm:pt modelId="{4C770AB3-4683-433D-8919-81A5BD806CA8}" type="pres">
      <dgm:prSet presAssocID="{86E47B4F-3394-4509-A864-514D10CE93D2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3E94556E-7119-4F53-9BDC-A7AB924B8B83}" type="pres">
      <dgm:prSet presAssocID="{86E47B4F-3394-4509-A864-514D10CE93D2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8F0F3A0F-41FA-43FE-BC4C-8F7A324929B6}" type="presOf" srcId="{2E6BED37-8A31-409A-8C20-5F04D21B9CBE}" destId="{3E94556E-7119-4F53-9BDC-A7AB924B8B83}" srcOrd="0" destOrd="0" presId="urn:microsoft.com/office/officeart/2005/8/layout/matrix1"/>
    <dgm:cxn modelId="{C556031C-DE48-4B22-B906-225E20A7FC5C}" srcId="{2E6BED37-8A31-409A-8C20-5F04D21B9CBE}" destId="{09DF6E47-6324-42B8-B477-241AC3799FC1}" srcOrd="3" destOrd="0" parTransId="{9E960B7D-3413-4890-8A29-FB6342C3BECE}" sibTransId="{7D81BF94-1A34-4067-B1D0-6A3F21B77988}"/>
    <dgm:cxn modelId="{01178221-0477-4E51-B741-0ECBB245DC2D}" srcId="{2E6BED37-8A31-409A-8C20-5F04D21B9CBE}" destId="{11C5B6E4-17D5-46ED-960B-43DC85DD5528}" srcOrd="1" destOrd="0" parTransId="{A37E906D-625A-4551-9E16-A65D844E72A6}" sibTransId="{235F691E-C802-4E07-BFE5-74CECC7FAE0D}"/>
    <dgm:cxn modelId="{E70D4F2E-6F9E-474A-8233-A17B616639D2}" type="presOf" srcId="{69907883-224C-49FC-80F3-792CC66BDC19}" destId="{1DFA220E-1426-4E72-A1F0-E4E19BF5A886}" srcOrd="1" destOrd="0" presId="urn:microsoft.com/office/officeart/2005/8/layout/matrix1"/>
    <dgm:cxn modelId="{F3F1D730-B3EB-4D6D-BD8B-B8E08574D3A6}" type="presOf" srcId="{11C5B6E4-17D5-46ED-960B-43DC85DD5528}" destId="{0F2B81C6-4D25-4677-AF60-5015224E4D13}" srcOrd="1" destOrd="0" presId="urn:microsoft.com/office/officeart/2005/8/layout/matrix1"/>
    <dgm:cxn modelId="{6FE31048-8353-479F-BFF6-1A026C8665EF}" type="presOf" srcId="{7EEA674D-F639-4373-86C2-72758EBAAE0C}" destId="{CC305A64-BE03-41E0-AD90-09DC79D6234F}" srcOrd="0" destOrd="0" presId="urn:microsoft.com/office/officeart/2005/8/layout/matrix1"/>
    <dgm:cxn modelId="{D40B1257-CBAC-4896-A029-6848584EDB12}" type="presOf" srcId="{7EEA674D-F639-4373-86C2-72758EBAAE0C}" destId="{F95E8763-F791-432F-8094-2100ACA9D634}" srcOrd="1" destOrd="0" presId="urn:microsoft.com/office/officeart/2005/8/layout/matrix1"/>
    <dgm:cxn modelId="{1D025485-CFAB-406B-9596-48D6DFD5E8B4}" type="presOf" srcId="{09DF6E47-6324-42B8-B477-241AC3799FC1}" destId="{2275BA21-21AE-400A-B208-0FCC62978769}" srcOrd="0" destOrd="0" presId="urn:microsoft.com/office/officeart/2005/8/layout/matrix1"/>
    <dgm:cxn modelId="{D1561CA4-4190-4A71-BEAA-DF573A56B8A3}" type="presOf" srcId="{09DF6E47-6324-42B8-B477-241AC3799FC1}" destId="{4C770AB3-4683-433D-8919-81A5BD806CA8}" srcOrd="1" destOrd="0" presId="urn:microsoft.com/office/officeart/2005/8/layout/matrix1"/>
    <dgm:cxn modelId="{FECEBDCD-5F50-4049-88BC-927888A624DA}" type="presOf" srcId="{11C5B6E4-17D5-46ED-960B-43DC85DD5528}" destId="{695782DC-9AC1-421C-8E11-6E59F02B1F24}" srcOrd="0" destOrd="0" presId="urn:microsoft.com/office/officeart/2005/8/layout/matrix1"/>
    <dgm:cxn modelId="{1FDEF9CE-589E-4D73-8952-684E73022CDC}" type="presOf" srcId="{86E47B4F-3394-4509-A864-514D10CE93D2}" destId="{81A7D08E-EAE3-4954-AD71-679B6DAA5550}" srcOrd="0" destOrd="0" presId="urn:microsoft.com/office/officeart/2005/8/layout/matrix1"/>
    <dgm:cxn modelId="{88E21BD9-2CEC-4A79-81AE-13EEBADD9A89}" type="presOf" srcId="{69907883-224C-49FC-80F3-792CC66BDC19}" destId="{4AA5524F-0CE8-4EFD-B09D-34A32B56EA7F}" srcOrd="0" destOrd="0" presId="urn:microsoft.com/office/officeart/2005/8/layout/matrix1"/>
    <dgm:cxn modelId="{6C7D65D9-FC28-4956-B4DF-A654F6252DF5}" srcId="{86E47B4F-3394-4509-A864-514D10CE93D2}" destId="{2E6BED37-8A31-409A-8C20-5F04D21B9CBE}" srcOrd="0" destOrd="0" parTransId="{8C2788AE-2907-4A3E-85DB-1EFF5A7B8057}" sibTransId="{4649B2E0-D7C0-4B4C-9630-A4E97609CDCE}"/>
    <dgm:cxn modelId="{40CFFAE5-3075-4CEC-BFDE-F421A3A0D3E9}" srcId="{2E6BED37-8A31-409A-8C20-5F04D21B9CBE}" destId="{7EEA674D-F639-4373-86C2-72758EBAAE0C}" srcOrd="0" destOrd="0" parTransId="{19D1159D-6A8F-4B79-8A5D-3D9A8B13BF8D}" sibTransId="{564C9914-9695-4312-9758-A05E67713C12}"/>
    <dgm:cxn modelId="{91D884F9-1D16-4D49-81A9-EC5AD8FCD963}" srcId="{2E6BED37-8A31-409A-8C20-5F04D21B9CBE}" destId="{69907883-224C-49FC-80F3-792CC66BDC19}" srcOrd="2" destOrd="0" parTransId="{84D24F14-6EB2-4592-88DE-7A59BBEEF9CE}" sibTransId="{1B939598-343B-4BD7-BF5F-346CAB6A492A}"/>
    <dgm:cxn modelId="{EA15FFFC-FC14-4C5D-B64D-1075A4308055}" type="presParOf" srcId="{81A7D08E-EAE3-4954-AD71-679B6DAA5550}" destId="{95FB3A73-7B0E-4E28-AE82-72182E5EE828}" srcOrd="0" destOrd="0" presId="urn:microsoft.com/office/officeart/2005/8/layout/matrix1"/>
    <dgm:cxn modelId="{C3652E88-D0D8-4990-8C08-2DB8796756CD}" type="presParOf" srcId="{95FB3A73-7B0E-4E28-AE82-72182E5EE828}" destId="{CC305A64-BE03-41E0-AD90-09DC79D6234F}" srcOrd="0" destOrd="0" presId="urn:microsoft.com/office/officeart/2005/8/layout/matrix1"/>
    <dgm:cxn modelId="{44FDA349-FB15-4D87-9C68-931EB6E79A63}" type="presParOf" srcId="{95FB3A73-7B0E-4E28-AE82-72182E5EE828}" destId="{F95E8763-F791-432F-8094-2100ACA9D634}" srcOrd="1" destOrd="0" presId="urn:microsoft.com/office/officeart/2005/8/layout/matrix1"/>
    <dgm:cxn modelId="{50DC164C-6278-4579-B49C-3095B5092101}" type="presParOf" srcId="{95FB3A73-7B0E-4E28-AE82-72182E5EE828}" destId="{695782DC-9AC1-421C-8E11-6E59F02B1F24}" srcOrd="2" destOrd="0" presId="urn:microsoft.com/office/officeart/2005/8/layout/matrix1"/>
    <dgm:cxn modelId="{BCC2A228-30B5-45A0-A1E2-0AE873E21C95}" type="presParOf" srcId="{95FB3A73-7B0E-4E28-AE82-72182E5EE828}" destId="{0F2B81C6-4D25-4677-AF60-5015224E4D13}" srcOrd="3" destOrd="0" presId="urn:microsoft.com/office/officeart/2005/8/layout/matrix1"/>
    <dgm:cxn modelId="{4CEEBCF6-D790-4C46-8991-D47ABAC720D1}" type="presParOf" srcId="{95FB3A73-7B0E-4E28-AE82-72182E5EE828}" destId="{4AA5524F-0CE8-4EFD-B09D-34A32B56EA7F}" srcOrd="4" destOrd="0" presId="urn:microsoft.com/office/officeart/2005/8/layout/matrix1"/>
    <dgm:cxn modelId="{EFFE0E68-793A-4228-B4BC-3C61CE2929CA}" type="presParOf" srcId="{95FB3A73-7B0E-4E28-AE82-72182E5EE828}" destId="{1DFA220E-1426-4E72-A1F0-E4E19BF5A886}" srcOrd="5" destOrd="0" presId="urn:microsoft.com/office/officeart/2005/8/layout/matrix1"/>
    <dgm:cxn modelId="{5FBAC808-EDCF-48CB-93F8-EC210C3A06C6}" type="presParOf" srcId="{95FB3A73-7B0E-4E28-AE82-72182E5EE828}" destId="{2275BA21-21AE-400A-B208-0FCC62978769}" srcOrd="6" destOrd="0" presId="urn:microsoft.com/office/officeart/2005/8/layout/matrix1"/>
    <dgm:cxn modelId="{B5CD9C06-78D8-4480-96A4-CB9E1B20A013}" type="presParOf" srcId="{95FB3A73-7B0E-4E28-AE82-72182E5EE828}" destId="{4C770AB3-4683-433D-8919-81A5BD806CA8}" srcOrd="7" destOrd="0" presId="urn:microsoft.com/office/officeart/2005/8/layout/matrix1"/>
    <dgm:cxn modelId="{4D844524-3D1C-4989-AE65-A9B9A68AD5FE}" type="presParOf" srcId="{81A7D08E-EAE3-4954-AD71-679B6DAA5550}" destId="{3E94556E-7119-4F53-9BDC-A7AB924B8B8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5BB184-1CEB-447F-8BA4-8F6969CDA372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75C747F-B92F-4E0A-ABCE-C9E64AC6FD84}">
      <dgm:prSet phldrT="[Texto]"/>
      <dgm:spPr/>
      <dgm:t>
        <a:bodyPr/>
        <a:lstStyle/>
        <a:p>
          <a:r>
            <a:rPr lang="pt-BR" dirty="0"/>
            <a:t>Pontos importantes que devem ser considerados no ato de escrever</a:t>
          </a:r>
        </a:p>
      </dgm:t>
    </dgm:pt>
    <dgm:pt modelId="{075A560A-8DB6-4069-AB9E-D088CABEFA30}" type="parTrans" cxnId="{7FDACDF9-A755-47B4-816C-137047541914}">
      <dgm:prSet/>
      <dgm:spPr/>
      <dgm:t>
        <a:bodyPr/>
        <a:lstStyle/>
        <a:p>
          <a:endParaRPr lang="pt-BR"/>
        </a:p>
      </dgm:t>
    </dgm:pt>
    <dgm:pt modelId="{6B486452-5D1C-40A3-840E-FEDA5165336C}" type="sibTrans" cxnId="{7FDACDF9-A755-47B4-816C-137047541914}">
      <dgm:prSet/>
      <dgm:spPr/>
      <dgm:t>
        <a:bodyPr/>
        <a:lstStyle/>
        <a:p>
          <a:endParaRPr lang="pt-BR"/>
        </a:p>
      </dgm:t>
    </dgm:pt>
    <dgm:pt modelId="{BA8BB7D3-A599-4AE2-B772-69991A860ACC}">
      <dgm:prSet phldrT="[Texto]"/>
      <dgm:spPr/>
      <dgm:t>
        <a:bodyPr/>
        <a:lstStyle/>
        <a:p>
          <a:r>
            <a:rPr lang="pt-BR" dirty="0"/>
            <a:t>Ter em mente a quem se destina o texto;</a:t>
          </a:r>
        </a:p>
      </dgm:t>
    </dgm:pt>
    <dgm:pt modelId="{6A81DF37-E194-4089-8F6E-FD2C6D55ED38}" type="parTrans" cxnId="{545F34F9-DB6C-4D40-AD24-72DF7C6E2EFD}">
      <dgm:prSet/>
      <dgm:spPr/>
      <dgm:t>
        <a:bodyPr/>
        <a:lstStyle/>
        <a:p>
          <a:endParaRPr lang="pt-BR"/>
        </a:p>
      </dgm:t>
    </dgm:pt>
    <dgm:pt modelId="{0DF4C2E2-FF97-431A-9E12-4E3F030E005D}" type="sibTrans" cxnId="{545F34F9-DB6C-4D40-AD24-72DF7C6E2EFD}">
      <dgm:prSet/>
      <dgm:spPr/>
      <dgm:t>
        <a:bodyPr/>
        <a:lstStyle/>
        <a:p>
          <a:endParaRPr lang="pt-BR"/>
        </a:p>
      </dgm:t>
    </dgm:pt>
    <dgm:pt modelId="{FB3265A1-DEC5-4E6E-BF8E-B4773C25BBDC}">
      <dgm:prSet phldrT="[Texto]"/>
      <dgm:spPr/>
      <dgm:t>
        <a:bodyPr/>
        <a:lstStyle/>
        <a:p>
          <a:r>
            <a:rPr lang="pt-BR" dirty="0"/>
            <a:t>Convencer o leitor do texto a concordar com a mensagem elaborada;</a:t>
          </a:r>
        </a:p>
      </dgm:t>
    </dgm:pt>
    <dgm:pt modelId="{1A239705-A749-43CA-8996-87358EA4801C}" type="parTrans" cxnId="{07D0DFA6-DE35-45EF-9CD0-2542C97B628F}">
      <dgm:prSet/>
      <dgm:spPr/>
      <dgm:t>
        <a:bodyPr/>
        <a:lstStyle/>
        <a:p>
          <a:endParaRPr lang="pt-BR"/>
        </a:p>
      </dgm:t>
    </dgm:pt>
    <dgm:pt modelId="{41B8B5EE-2703-406B-8691-3EB0914F2E12}" type="sibTrans" cxnId="{07D0DFA6-DE35-45EF-9CD0-2542C97B628F}">
      <dgm:prSet/>
      <dgm:spPr/>
      <dgm:t>
        <a:bodyPr/>
        <a:lstStyle/>
        <a:p>
          <a:endParaRPr lang="pt-BR"/>
        </a:p>
      </dgm:t>
    </dgm:pt>
    <dgm:pt modelId="{2E70115A-C4E3-410B-9AD0-C74448ABA635}">
      <dgm:prSet phldrT="[Texto]"/>
      <dgm:spPr/>
      <dgm:t>
        <a:bodyPr/>
        <a:lstStyle/>
        <a:p>
          <a:r>
            <a:rPr lang="pt-BR" dirty="0"/>
            <a:t>Analisar a quantidade e examinar a qualidade das informações;</a:t>
          </a:r>
        </a:p>
      </dgm:t>
    </dgm:pt>
    <dgm:pt modelId="{7859DD34-41C5-45D4-815F-3C0342A2C0F6}" type="parTrans" cxnId="{234A8F13-A657-4FA1-93C3-8AE44C461F5F}">
      <dgm:prSet/>
      <dgm:spPr/>
      <dgm:t>
        <a:bodyPr/>
        <a:lstStyle/>
        <a:p>
          <a:endParaRPr lang="pt-BR"/>
        </a:p>
      </dgm:t>
    </dgm:pt>
    <dgm:pt modelId="{DC4EEF48-5E0C-4529-B8FB-84BDD2F804F1}" type="sibTrans" cxnId="{234A8F13-A657-4FA1-93C3-8AE44C461F5F}">
      <dgm:prSet/>
      <dgm:spPr/>
      <dgm:t>
        <a:bodyPr/>
        <a:lstStyle/>
        <a:p>
          <a:endParaRPr lang="pt-BR"/>
        </a:p>
      </dgm:t>
    </dgm:pt>
    <dgm:pt modelId="{44E2C4B8-D16D-4B84-81F0-8EDCD45CE694}">
      <dgm:prSet phldrT="[Texto]"/>
      <dgm:spPr/>
      <dgm:t>
        <a:bodyPr/>
        <a:lstStyle/>
        <a:p>
          <a:r>
            <a:rPr lang="pt-BR" dirty="0"/>
            <a:t>Usar saudações inicial e final breves.</a:t>
          </a:r>
        </a:p>
      </dgm:t>
    </dgm:pt>
    <dgm:pt modelId="{64B2E27C-4FCE-4760-B253-E75DE72634DE}" type="parTrans" cxnId="{17E7136A-95EF-4AEC-87B0-D0DCEE9F53A8}">
      <dgm:prSet/>
      <dgm:spPr/>
      <dgm:t>
        <a:bodyPr/>
        <a:lstStyle/>
        <a:p>
          <a:endParaRPr lang="pt-BR"/>
        </a:p>
      </dgm:t>
    </dgm:pt>
    <dgm:pt modelId="{B3D42E82-4861-48A5-BDF7-F04496A47990}" type="sibTrans" cxnId="{17E7136A-95EF-4AEC-87B0-D0DCEE9F53A8}">
      <dgm:prSet/>
      <dgm:spPr/>
      <dgm:t>
        <a:bodyPr/>
        <a:lstStyle/>
        <a:p>
          <a:endParaRPr lang="pt-BR"/>
        </a:p>
      </dgm:t>
    </dgm:pt>
    <dgm:pt modelId="{0A6EAF9A-BCAF-4500-ADB0-AF2B1D64E084}" type="pres">
      <dgm:prSet presAssocID="{045BB184-1CEB-447F-8BA4-8F6969CDA372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719484D-66CD-40C2-AF02-4C9F84419FF7}" type="pres">
      <dgm:prSet presAssocID="{045BB184-1CEB-447F-8BA4-8F6969CDA372}" presName="matrix" presStyleCnt="0"/>
      <dgm:spPr/>
    </dgm:pt>
    <dgm:pt modelId="{9040646A-2E0F-4E84-B5AA-17747373C7D8}" type="pres">
      <dgm:prSet presAssocID="{045BB184-1CEB-447F-8BA4-8F6969CDA372}" presName="tile1" presStyleLbl="node1" presStyleIdx="0" presStyleCnt="4"/>
      <dgm:spPr/>
    </dgm:pt>
    <dgm:pt modelId="{C92E2270-79C3-4FE4-B114-BC6446F4008B}" type="pres">
      <dgm:prSet presAssocID="{045BB184-1CEB-447F-8BA4-8F6969CDA372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135AEDE-401B-4980-81B3-63411C303617}" type="pres">
      <dgm:prSet presAssocID="{045BB184-1CEB-447F-8BA4-8F6969CDA372}" presName="tile2" presStyleLbl="node1" presStyleIdx="1" presStyleCnt="4" custScaleY="102499" custLinFactNeighborX="1184" custLinFactNeighborY="1776"/>
      <dgm:spPr/>
    </dgm:pt>
    <dgm:pt modelId="{8F1E4EF2-DD02-48C5-B427-C5ABD095B4DE}" type="pres">
      <dgm:prSet presAssocID="{045BB184-1CEB-447F-8BA4-8F6969CDA372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25A2343-932C-41CD-825B-3D5C97196A17}" type="pres">
      <dgm:prSet presAssocID="{045BB184-1CEB-447F-8BA4-8F6969CDA372}" presName="tile3" presStyleLbl="node1" presStyleIdx="2" presStyleCnt="4"/>
      <dgm:spPr/>
    </dgm:pt>
    <dgm:pt modelId="{8D5948C1-0F49-44AF-B376-C717EAB50A98}" type="pres">
      <dgm:prSet presAssocID="{045BB184-1CEB-447F-8BA4-8F6969CDA372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0587E9F-80C7-4573-9708-486CDB3789D5}" type="pres">
      <dgm:prSet presAssocID="{045BB184-1CEB-447F-8BA4-8F6969CDA372}" presName="tile4" presStyleLbl="node1" presStyleIdx="3" presStyleCnt="4"/>
      <dgm:spPr/>
    </dgm:pt>
    <dgm:pt modelId="{74F94838-91AC-4D1D-9314-B1DA1F35CCC4}" type="pres">
      <dgm:prSet presAssocID="{045BB184-1CEB-447F-8BA4-8F6969CDA372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2EAEEF13-1A63-4A81-B4B5-AF63759890EB}" type="pres">
      <dgm:prSet presAssocID="{045BB184-1CEB-447F-8BA4-8F6969CDA372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234A8F13-A657-4FA1-93C3-8AE44C461F5F}" srcId="{A75C747F-B92F-4E0A-ABCE-C9E64AC6FD84}" destId="{2E70115A-C4E3-410B-9AD0-C74448ABA635}" srcOrd="2" destOrd="0" parTransId="{7859DD34-41C5-45D4-815F-3C0342A2C0F6}" sibTransId="{DC4EEF48-5E0C-4529-B8FB-84BDD2F804F1}"/>
    <dgm:cxn modelId="{6746CC2D-E644-41D6-AF49-D46FE1085F37}" type="presOf" srcId="{A75C747F-B92F-4E0A-ABCE-C9E64AC6FD84}" destId="{2EAEEF13-1A63-4A81-B4B5-AF63759890EB}" srcOrd="0" destOrd="0" presId="urn:microsoft.com/office/officeart/2005/8/layout/matrix1"/>
    <dgm:cxn modelId="{6A50813D-DBC9-4792-83AC-6B48B50B975E}" type="presOf" srcId="{FB3265A1-DEC5-4E6E-BF8E-B4773C25BBDC}" destId="{8F1E4EF2-DD02-48C5-B427-C5ABD095B4DE}" srcOrd="1" destOrd="0" presId="urn:microsoft.com/office/officeart/2005/8/layout/matrix1"/>
    <dgm:cxn modelId="{5CAFF648-85E5-4E0B-8F05-5AFBCEE87898}" type="presOf" srcId="{44E2C4B8-D16D-4B84-81F0-8EDCD45CE694}" destId="{74F94838-91AC-4D1D-9314-B1DA1F35CCC4}" srcOrd="1" destOrd="0" presId="urn:microsoft.com/office/officeart/2005/8/layout/matrix1"/>
    <dgm:cxn modelId="{FBEE5169-40A6-4D38-9908-5F9B30D0B240}" type="presOf" srcId="{2E70115A-C4E3-410B-9AD0-C74448ABA635}" destId="{8D5948C1-0F49-44AF-B376-C717EAB50A98}" srcOrd="1" destOrd="0" presId="urn:microsoft.com/office/officeart/2005/8/layout/matrix1"/>
    <dgm:cxn modelId="{17E7136A-95EF-4AEC-87B0-D0DCEE9F53A8}" srcId="{A75C747F-B92F-4E0A-ABCE-C9E64AC6FD84}" destId="{44E2C4B8-D16D-4B84-81F0-8EDCD45CE694}" srcOrd="3" destOrd="0" parTransId="{64B2E27C-4FCE-4760-B253-E75DE72634DE}" sibTransId="{B3D42E82-4861-48A5-BDF7-F04496A47990}"/>
    <dgm:cxn modelId="{7E72734D-E235-43CA-B618-4986E57A9CAB}" type="presOf" srcId="{045BB184-1CEB-447F-8BA4-8F6969CDA372}" destId="{0A6EAF9A-BCAF-4500-ADB0-AF2B1D64E084}" srcOrd="0" destOrd="0" presId="urn:microsoft.com/office/officeart/2005/8/layout/matrix1"/>
    <dgm:cxn modelId="{8C15818F-7C70-4B0E-9995-C108B5C199F1}" type="presOf" srcId="{44E2C4B8-D16D-4B84-81F0-8EDCD45CE694}" destId="{10587E9F-80C7-4573-9708-486CDB3789D5}" srcOrd="0" destOrd="0" presId="urn:microsoft.com/office/officeart/2005/8/layout/matrix1"/>
    <dgm:cxn modelId="{0506759D-FC42-42EA-AA11-1429AFD2623F}" type="presOf" srcId="{BA8BB7D3-A599-4AE2-B772-69991A860ACC}" destId="{9040646A-2E0F-4E84-B5AA-17747373C7D8}" srcOrd="0" destOrd="0" presId="urn:microsoft.com/office/officeart/2005/8/layout/matrix1"/>
    <dgm:cxn modelId="{07D0DFA6-DE35-45EF-9CD0-2542C97B628F}" srcId="{A75C747F-B92F-4E0A-ABCE-C9E64AC6FD84}" destId="{FB3265A1-DEC5-4E6E-BF8E-B4773C25BBDC}" srcOrd="1" destOrd="0" parTransId="{1A239705-A749-43CA-8996-87358EA4801C}" sibTransId="{41B8B5EE-2703-406B-8691-3EB0914F2E12}"/>
    <dgm:cxn modelId="{026DB9C7-12D7-447B-B5B3-103BFDC95E3D}" type="presOf" srcId="{BA8BB7D3-A599-4AE2-B772-69991A860ACC}" destId="{C92E2270-79C3-4FE4-B114-BC6446F4008B}" srcOrd="1" destOrd="0" presId="urn:microsoft.com/office/officeart/2005/8/layout/matrix1"/>
    <dgm:cxn modelId="{740A90EF-3314-44D0-8281-B8AB9BD6CE92}" type="presOf" srcId="{FB3265A1-DEC5-4E6E-BF8E-B4773C25BBDC}" destId="{B135AEDE-401B-4980-81B3-63411C303617}" srcOrd="0" destOrd="0" presId="urn:microsoft.com/office/officeart/2005/8/layout/matrix1"/>
    <dgm:cxn modelId="{545F34F9-DB6C-4D40-AD24-72DF7C6E2EFD}" srcId="{A75C747F-B92F-4E0A-ABCE-C9E64AC6FD84}" destId="{BA8BB7D3-A599-4AE2-B772-69991A860ACC}" srcOrd="0" destOrd="0" parTransId="{6A81DF37-E194-4089-8F6E-FD2C6D55ED38}" sibTransId="{0DF4C2E2-FF97-431A-9E12-4E3F030E005D}"/>
    <dgm:cxn modelId="{7FDACDF9-A755-47B4-816C-137047541914}" srcId="{045BB184-1CEB-447F-8BA4-8F6969CDA372}" destId="{A75C747F-B92F-4E0A-ABCE-C9E64AC6FD84}" srcOrd="0" destOrd="0" parTransId="{075A560A-8DB6-4069-AB9E-D088CABEFA30}" sibTransId="{6B486452-5D1C-40A3-840E-FEDA5165336C}"/>
    <dgm:cxn modelId="{71D4D0FC-70F2-4387-A3C8-A291D22A9FD0}" type="presOf" srcId="{2E70115A-C4E3-410B-9AD0-C74448ABA635}" destId="{125A2343-932C-41CD-825B-3D5C97196A17}" srcOrd="0" destOrd="0" presId="urn:microsoft.com/office/officeart/2005/8/layout/matrix1"/>
    <dgm:cxn modelId="{B79680D1-F076-4157-B540-CD8142DD2A13}" type="presParOf" srcId="{0A6EAF9A-BCAF-4500-ADB0-AF2B1D64E084}" destId="{E719484D-66CD-40C2-AF02-4C9F84419FF7}" srcOrd="0" destOrd="0" presId="urn:microsoft.com/office/officeart/2005/8/layout/matrix1"/>
    <dgm:cxn modelId="{B895DFA5-6A4A-4EE1-A241-A7B9C698D61B}" type="presParOf" srcId="{E719484D-66CD-40C2-AF02-4C9F84419FF7}" destId="{9040646A-2E0F-4E84-B5AA-17747373C7D8}" srcOrd="0" destOrd="0" presId="urn:microsoft.com/office/officeart/2005/8/layout/matrix1"/>
    <dgm:cxn modelId="{808D4630-2DA9-4C52-A98A-0785B6348990}" type="presParOf" srcId="{E719484D-66CD-40C2-AF02-4C9F84419FF7}" destId="{C92E2270-79C3-4FE4-B114-BC6446F4008B}" srcOrd="1" destOrd="0" presId="urn:microsoft.com/office/officeart/2005/8/layout/matrix1"/>
    <dgm:cxn modelId="{C45741A9-1140-4371-9009-B0A9DDF930A7}" type="presParOf" srcId="{E719484D-66CD-40C2-AF02-4C9F84419FF7}" destId="{B135AEDE-401B-4980-81B3-63411C303617}" srcOrd="2" destOrd="0" presId="urn:microsoft.com/office/officeart/2005/8/layout/matrix1"/>
    <dgm:cxn modelId="{29706A90-F660-4A1D-B6E0-429708EF4B41}" type="presParOf" srcId="{E719484D-66CD-40C2-AF02-4C9F84419FF7}" destId="{8F1E4EF2-DD02-48C5-B427-C5ABD095B4DE}" srcOrd="3" destOrd="0" presId="urn:microsoft.com/office/officeart/2005/8/layout/matrix1"/>
    <dgm:cxn modelId="{7BDD1FBF-CBEA-431E-846E-FD856D803AE6}" type="presParOf" srcId="{E719484D-66CD-40C2-AF02-4C9F84419FF7}" destId="{125A2343-932C-41CD-825B-3D5C97196A17}" srcOrd="4" destOrd="0" presId="urn:microsoft.com/office/officeart/2005/8/layout/matrix1"/>
    <dgm:cxn modelId="{7185510C-E036-4368-9B50-B441956E93CF}" type="presParOf" srcId="{E719484D-66CD-40C2-AF02-4C9F84419FF7}" destId="{8D5948C1-0F49-44AF-B376-C717EAB50A98}" srcOrd="5" destOrd="0" presId="urn:microsoft.com/office/officeart/2005/8/layout/matrix1"/>
    <dgm:cxn modelId="{7EEFE4C8-8C5D-45CC-B8E8-8E084DC8F877}" type="presParOf" srcId="{E719484D-66CD-40C2-AF02-4C9F84419FF7}" destId="{10587E9F-80C7-4573-9708-486CDB3789D5}" srcOrd="6" destOrd="0" presId="urn:microsoft.com/office/officeart/2005/8/layout/matrix1"/>
    <dgm:cxn modelId="{7D27E0AF-9C63-4832-AF26-C18EDF763EF9}" type="presParOf" srcId="{E719484D-66CD-40C2-AF02-4C9F84419FF7}" destId="{74F94838-91AC-4D1D-9314-B1DA1F35CCC4}" srcOrd="7" destOrd="0" presId="urn:microsoft.com/office/officeart/2005/8/layout/matrix1"/>
    <dgm:cxn modelId="{9F6F5BAA-20AD-4EE4-918D-7419CB539799}" type="presParOf" srcId="{0A6EAF9A-BCAF-4500-ADB0-AF2B1D64E084}" destId="{2EAEEF13-1A63-4A81-B4B5-AF63759890EB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CB72148-ECB3-4DA2-9E85-321A2251F63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73B2211-09D9-4C55-88B7-2859F31DAED5}">
      <dgm:prSet phldrT="[Texto]"/>
      <dgm:spPr/>
      <dgm:t>
        <a:bodyPr/>
        <a:lstStyle/>
        <a:p>
          <a:r>
            <a:rPr lang="pt-BR" dirty="0"/>
            <a:t>VERBOSIDADES</a:t>
          </a:r>
        </a:p>
      </dgm:t>
    </dgm:pt>
    <dgm:pt modelId="{F7CF813B-D8EF-4EE7-9829-6A3656161498}" type="parTrans" cxnId="{9C0ACD8D-2CC2-4388-BC2E-568C3E623BBC}">
      <dgm:prSet/>
      <dgm:spPr/>
      <dgm:t>
        <a:bodyPr/>
        <a:lstStyle/>
        <a:p>
          <a:endParaRPr lang="pt-BR"/>
        </a:p>
      </dgm:t>
    </dgm:pt>
    <dgm:pt modelId="{7AEA8D95-1586-4B31-906C-D8DC164F2E9D}" type="sibTrans" cxnId="{9C0ACD8D-2CC2-4388-BC2E-568C3E623BBC}">
      <dgm:prSet/>
      <dgm:spPr/>
      <dgm:t>
        <a:bodyPr/>
        <a:lstStyle/>
        <a:p>
          <a:endParaRPr lang="pt-BR"/>
        </a:p>
      </dgm:t>
    </dgm:pt>
    <dgm:pt modelId="{EA37F650-9989-46C9-BC2D-87653E36350D}">
      <dgm:prSet phldrT="[Texto]"/>
      <dgm:spPr/>
      <dgm:t>
        <a:bodyPr/>
        <a:lstStyle/>
        <a:p>
          <a:r>
            <a:rPr lang="pt-BR"/>
            <a:t>CHAVÕES </a:t>
          </a:r>
          <a:endParaRPr lang="pt-BR" dirty="0"/>
        </a:p>
      </dgm:t>
    </dgm:pt>
    <dgm:pt modelId="{BC767F2C-C351-4250-BB75-2F5B1D999FBB}" type="parTrans" cxnId="{76FC11DC-96C0-4D0E-8808-47531BB70A8D}">
      <dgm:prSet/>
      <dgm:spPr/>
      <dgm:t>
        <a:bodyPr/>
        <a:lstStyle/>
        <a:p>
          <a:endParaRPr lang="pt-BR"/>
        </a:p>
      </dgm:t>
    </dgm:pt>
    <dgm:pt modelId="{3F4A5A07-904E-41D1-918F-FB71CD70F232}" type="sibTrans" cxnId="{76FC11DC-96C0-4D0E-8808-47531BB70A8D}">
      <dgm:prSet/>
      <dgm:spPr/>
      <dgm:t>
        <a:bodyPr/>
        <a:lstStyle/>
        <a:p>
          <a:endParaRPr lang="pt-BR"/>
        </a:p>
      </dgm:t>
    </dgm:pt>
    <dgm:pt modelId="{DAF8C84F-54C9-4E62-9440-409D05C43E23}">
      <dgm:prSet phldrT="[Texto]"/>
      <dgm:spPr/>
      <dgm:t>
        <a:bodyPr/>
        <a:lstStyle/>
        <a:p>
          <a:r>
            <a:rPr lang="pt-BR"/>
            <a:t>TAUTOLOGIAS</a:t>
          </a:r>
        </a:p>
      </dgm:t>
    </dgm:pt>
    <dgm:pt modelId="{2CE8FC1D-0A43-4B60-8BA7-B157EACC0E32}" type="parTrans" cxnId="{BEBD4447-5FB6-4ED3-98DA-A5A165A4F74C}">
      <dgm:prSet/>
      <dgm:spPr/>
      <dgm:t>
        <a:bodyPr/>
        <a:lstStyle/>
        <a:p>
          <a:endParaRPr lang="pt-BR"/>
        </a:p>
      </dgm:t>
    </dgm:pt>
    <dgm:pt modelId="{60F66726-25C0-4C9E-80FD-82944FD3C2AC}" type="sibTrans" cxnId="{BEBD4447-5FB6-4ED3-98DA-A5A165A4F74C}">
      <dgm:prSet/>
      <dgm:spPr/>
      <dgm:t>
        <a:bodyPr/>
        <a:lstStyle/>
        <a:p>
          <a:endParaRPr lang="pt-BR"/>
        </a:p>
      </dgm:t>
    </dgm:pt>
    <dgm:pt modelId="{71343FAD-371E-4021-90A6-31BC1E98C775}">
      <dgm:prSet phldrT="[Texto]"/>
      <dgm:spPr/>
      <dgm:t>
        <a:bodyPr/>
        <a:lstStyle/>
        <a:p>
          <a:r>
            <a:rPr lang="pt-BR"/>
            <a:t>COLOQUIALISMO EXCESSIVO</a:t>
          </a:r>
        </a:p>
      </dgm:t>
    </dgm:pt>
    <dgm:pt modelId="{45995743-40F6-4A42-B70E-D704B41B156B}" type="parTrans" cxnId="{BC17931C-B850-4B4D-9896-21504AA32763}">
      <dgm:prSet/>
      <dgm:spPr/>
      <dgm:t>
        <a:bodyPr/>
        <a:lstStyle/>
        <a:p>
          <a:endParaRPr lang="pt-BR"/>
        </a:p>
      </dgm:t>
    </dgm:pt>
    <dgm:pt modelId="{E5ABCC8F-D357-45F0-B0F0-DCF4E2B72D5E}" type="sibTrans" cxnId="{BC17931C-B850-4B4D-9896-21504AA32763}">
      <dgm:prSet/>
      <dgm:spPr/>
      <dgm:t>
        <a:bodyPr/>
        <a:lstStyle/>
        <a:p>
          <a:endParaRPr lang="pt-BR"/>
        </a:p>
      </dgm:t>
    </dgm:pt>
    <dgm:pt modelId="{C4DE2039-4120-4FAB-AFDB-17F3CABD19F4}">
      <dgm:prSet phldrT="[Texto]"/>
      <dgm:spPr/>
      <dgm:t>
        <a:bodyPr/>
        <a:lstStyle/>
        <a:p>
          <a:r>
            <a:rPr lang="pt-BR"/>
            <a:t>JARGÃO TÉCNICO FORA DE CONTEXTO</a:t>
          </a:r>
          <a:endParaRPr lang="pt-BR" dirty="0"/>
        </a:p>
      </dgm:t>
    </dgm:pt>
    <dgm:pt modelId="{2AFFB560-1128-45C9-BAB5-ED06256E1673}" type="parTrans" cxnId="{DB0160E9-3666-40DF-AEE6-4C1B7E16DABE}">
      <dgm:prSet/>
      <dgm:spPr/>
      <dgm:t>
        <a:bodyPr/>
        <a:lstStyle/>
        <a:p>
          <a:endParaRPr lang="pt-BR"/>
        </a:p>
      </dgm:t>
    </dgm:pt>
    <dgm:pt modelId="{06138E2B-4AFF-4594-A858-6D2C0173D368}" type="sibTrans" cxnId="{DB0160E9-3666-40DF-AEE6-4C1B7E16DABE}">
      <dgm:prSet/>
      <dgm:spPr/>
      <dgm:t>
        <a:bodyPr/>
        <a:lstStyle/>
        <a:p>
          <a:endParaRPr lang="pt-BR"/>
        </a:p>
      </dgm:t>
    </dgm:pt>
    <dgm:pt modelId="{EAC0FBD1-7E23-4FB2-AEA3-BB75011ED767}">
      <dgm:prSet/>
      <dgm:spPr/>
      <dgm:t>
        <a:bodyPr/>
        <a:lstStyle/>
        <a:p>
          <a:r>
            <a:rPr lang="pt-BR" dirty="0"/>
            <a:t>AMBIGUIDADES</a:t>
          </a:r>
        </a:p>
      </dgm:t>
    </dgm:pt>
    <dgm:pt modelId="{8262EBE1-FF6F-4F1C-ABC2-2F4F7183571C}" type="parTrans" cxnId="{2D8405F6-672E-4AF1-9F69-E12B4E399BFD}">
      <dgm:prSet/>
      <dgm:spPr/>
      <dgm:t>
        <a:bodyPr/>
        <a:lstStyle/>
        <a:p>
          <a:endParaRPr lang="pt-BR"/>
        </a:p>
      </dgm:t>
    </dgm:pt>
    <dgm:pt modelId="{25577A5A-5C1C-46C4-9494-FC55E0F965F2}" type="sibTrans" cxnId="{2D8405F6-672E-4AF1-9F69-E12B4E399BFD}">
      <dgm:prSet/>
      <dgm:spPr/>
      <dgm:t>
        <a:bodyPr/>
        <a:lstStyle/>
        <a:p>
          <a:endParaRPr lang="pt-BR"/>
        </a:p>
      </dgm:t>
    </dgm:pt>
    <dgm:pt modelId="{D88C96D5-BB64-4025-9116-8E9D59E032DF}" type="pres">
      <dgm:prSet presAssocID="{2CB72148-ECB3-4DA2-9E85-321A2251F632}" presName="Name0" presStyleCnt="0">
        <dgm:presLayoutVars>
          <dgm:chMax val="7"/>
          <dgm:chPref val="7"/>
          <dgm:dir/>
        </dgm:presLayoutVars>
      </dgm:prSet>
      <dgm:spPr/>
    </dgm:pt>
    <dgm:pt modelId="{18A9A3B0-ADA6-4F5B-A3D6-50DC990874A2}" type="pres">
      <dgm:prSet presAssocID="{2CB72148-ECB3-4DA2-9E85-321A2251F632}" presName="Name1" presStyleCnt="0"/>
      <dgm:spPr/>
    </dgm:pt>
    <dgm:pt modelId="{CD0FDCB9-C2DD-4B3F-AC96-374F5773775E}" type="pres">
      <dgm:prSet presAssocID="{2CB72148-ECB3-4DA2-9E85-321A2251F632}" presName="cycle" presStyleCnt="0"/>
      <dgm:spPr/>
    </dgm:pt>
    <dgm:pt modelId="{81DECEF8-FB40-4DE3-AB29-EF0AEF08510F}" type="pres">
      <dgm:prSet presAssocID="{2CB72148-ECB3-4DA2-9E85-321A2251F632}" presName="srcNode" presStyleLbl="node1" presStyleIdx="0" presStyleCnt="6"/>
      <dgm:spPr/>
    </dgm:pt>
    <dgm:pt modelId="{1380231E-8954-4D31-891E-0BB13ED5C9D0}" type="pres">
      <dgm:prSet presAssocID="{2CB72148-ECB3-4DA2-9E85-321A2251F632}" presName="conn" presStyleLbl="parChTrans1D2" presStyleIdx="0" presStyleCnt="1"/>
      <dgm:spPr/>
    </dgm:pt>
    <dgm:pt modelId="{833951C5-2E36-4CCD-812B-713439AA4F8A}" type="pres">
      <dgm:prSet presAssocID="{2CB72148-ECB3-4DA2-9E85-321A2251F632}" presName="extraNode" presStyleLbl="node1" presStyleIdx="0" presStyleCnt="6"/>
      <dgm:spPr/>
    </dgm:pt>
    <dgm:pt modelId="{3366FC49-5D67-4EF2-B14F-4E6C4766759D}" type="pres">
      <dgm:prSet presAssocID="{2CB72148-ECB3-4DA2-9E85-321A2251F632}" presName="dstNode" presStyleLbl="node1" presStyleIdx="0" presStyleCnt="6"/>
      <dgm:spPr/>
    </dgm:pt>
    <dgm:pt modelId="{AB7F27F1-E5BB-4255-8AE4-83F395066E16}" type="pres">
      <dgm:prSet presAssocID="{073B2211-09D9-4C55-88B7-2859F31DAED5}" presName="text_1" presStyleLbl="node1" presStyleIdx="0" presStyleCnt="6">
        <dgm:presLayoutVars>
          <dgm:bulletEnabled val="1"/>
        </dgm:presLayoutVars>
      </dgm:prSet>
      <dgm:spPr/>
    </dgm:pt>
    <dgm:pt modelId="{E8DF2FA9-C032-4867-99F3-149D8C19799E}" type="pres">
      <dgm:prSet presAssocID="{073B2211-09D9-4C55-88B7-2859F31DAED5}" presName="accent_1" presStyleCnt="0"/>
      <dgm:spPr/>
    </dgm:pt>
    <dgm:pt modelId="{10FB00D9-236D-4416-B56B-154BEA598C1C}" type="pres">
      <dgm:prSet presAssocID="{073B2211-09D9-4C55-88B7-2859F31DAED5}" presName="accentRepeatNode" presStyleLbl="solidFgAcc1" presStyleIdx="0" presStyleCnt="6"/>
      <dgm:spPr/>
    </dgm:pt>
    <dgm:pt modelId="{B8312033-29FE-4335-B359-FFC851290C5D}" type="pres">
      <dgm:prSet presAssocID="{EA37F650-9989-46C9-BC2D-87653E36350D}" presName="text_2" presStyleLbl="node1" presStyleIdx="1" presStyleCnt="6">
        <dgm:presLayoutVars>
          <dgm:bulletEnabled val="1"/>
        </dgm:presLayoutVars>
      </dgm:prSet>
      <dgm:spPr/>
    </dgm:pt>
    <dgm:pt modelId="{B3132A07-BBB8-4524-B2E9-6DCAC077B6F7}" type="pres">
      <dgm:prSet presAssocID="{EA37F650-9989-46C9-BC2D-87653E36350D}" presName="accent_2" presStyleCnt="0"/>
      <dgm:spPr/>
    </dgm:pt>
    <dgm:pt modelId="{915D2713-9B7E-41D2-9DBB-81749149A701}" type="pres">
      <dgm:prSet presAssocID="{EA37F650-9989-46C9-BC2D-87653E36350D}" presName="accentRepeatNode" presStyleLbl="solidFgAcc1" presStyleIdx="1" presStyleCnt="6"/>
      <dgm:spPr/>
    </dgm:pt>
    <dgm:pt modelId="{3E5EE084-2E3D-4EBD-9373-40BB1B35C7E6}" type="pres">
      <dgm:prSet presAssocID="{EAC0FBD1-7E23-4FB2-AEA3-BB75011ED767}" presName="text_3" presStyleLbl="node1" presStyleIdx="2" presStyleCnt="6">
        <dgm:presLayoutVars>
          <dgm:bulletEnabled val="1"/>
        </dgm:presLayoutVars>
      </dgm:prSet>
      <dgm:spPr/>
    </dgm:pt>
    <dgm:pt modelId="{D387781E-6EB1-4CDF-9FFD-08CC659F6347}" type="pres">
      <dgm:prSet presAssocID="{EAC0FBD1-7E23-4FB2-AEA3-BB75011ED767}" presName="accent_3" presStyleCnt="0"/>
      <dgm:spPr/>
    </dgm:pt>
    <dgm:pt modelId="{FEC2A43C-05C8-40DD-8276-62215061451A}" type="pres">
      <dgm:prSet presAssocID="{EAC0FBD1-7E23-4FB2-AEA3-BB75011ED767}" presName="accentRepeatNode" presStyleLbl="solidFgAcc1" presStyleIdx="2" presStyleCnt="6"/>
      <dgm:spPr/>
    </dgm:pt>
    <dgm:pt modelId="{E575D0B2-27BE-4652-B4B7-B32347AD8F99}" type="pres">
      <dgm:prSet presAssocID="{DAF8C84F-54C9-4E62-9440-409D05C43E23}" presName="text_4" presStyleLbl="node1" presStyleIdx="3" presStyleCnt="6">
        <dgm:presLayoutVars>
          <dgm:bulletEnabled val="1"/>
        </dgm:presLayoutVars>
      </dgm:prSet>
      <dgm:spPr/>
    </dgm:pt>
    <dgm:pt modelId="{7E3CE027-1527-44DC-83EF-454B4161A7F1}" type="pres">
      <dgm:prSet presAssocID="{DAF8C84F-54C9-4E62-9440-409D05C43E23}" presName="accent_4" presStyleCnt="0"/>
      <dgm:spPr/>
    </dgm:pt>
    <dgm:pt modelId="{041EC821-C4FD-40B1-9996-3441EA33AE6A}" type="pres">
      <dgm:prSet presAssocID="{DAF8C84F-54C9-4E62-9440-409D05C43E23}" presName="accentRepeatNode" presStyleLbl="solidFgAcc1" presStyleIdx="3" presStyleCnt="6"/>
      <dgm:spPr/>
    </dgm:pt>
    <dgm:pt modelId="{6105D4EF-C1FA-4E0C-A6C8-A65C28785FD2}" type="pres">
      <dgm:prSet presAssocID="{71343FAD-371E-4021-90A6-31BC1E98C775}" presName="text_5" presStyleLbl="node1" presStyleIdx="4" presStyleCnt="6">
        <dgm:presLayoutVars>
          <dgm:bulletEnabled val="1"/>
        </dgm:presLayoutVars>
      </dgm:prSet>
      <dgm:spPr/>
    </dgm:pt>
    <dgm:pt modelId="{743B48FF-D325-4A53-AAF2-E8CFAF7A4BD1}" type="pres">
      <dgm:prSet presAssocID="{71343FAD-371E-4021-90A6-31BC1E98C775}" presName="accent_5" presStyleCnt="0"/>
      <dgm:spPr/>
    </dgm:pt>
    <dgm:pt modelId="{2F0A60C4-AF80-4570-B4F4-9601C370A499}" type="pres">
      <dgm:prSet presAssocID="{71343FAD-371E-4021-90A6-31BC1E98C775}" presName="accentRepeatNode" presStyleLbl="solidFgAcc1" presStyleIdx="4" presStyleCnt="6"/>
      <dgm:spPr/>
    </dgm:pt>
    <dgm:pt modelId="{1404715A-17E8-4B43-8C4D-8B7409D1C133}" type="pres">
      <dgm:prSet presAssocID="{C4DE2039-4120-4FAB-AFDB-17F3CABD19F4}" presName="text_6" presStyleLbl="node1" presStyleIdx="5" presStyleCnt="6">
        <dgm:presLayoutVars>
          <dgm:bulletEnabled val="1"/>
        </dgm:presLayoutVars>
      </dgm:prSet>
      <dgm:spPr/>
    </dgm:pt>
    <dgm:pt modelId="{4F1F260F-3E47-46A6-B14B-C019B6C571A4}" type="pres">
      <dgm:prSet presAssocID="{C4DE2039-4120-4FAB-AFDB-17F3CABD19F4}" presName="accent_6" presStyleCnt="0"/>
      <dgm:spPr/>
    </dgm:pt>
    <dgm:pt modelId="{31FD341C-743F-44A5-8D4F-FF2B69DA95BF}" type="pres">
      <dgm:prSet presAssocID="{C4DE2039-4120-4FAB-AFDB-17F3CABD19F4}" presName="accentRepeatNode" presStyleLbl="solidFgAcc1" presStyleIdx="5" presStyleCnt="6"/>
      <dgm:spPr/>
    </dgm:pt>
  </dgm:ptLst>
  <dgm:cxnLst>
    <dgm:cxn modelId="{BC17931C-B850-4B4D-9896-21504AA32763}" srcId="{2CB72148-ECB3-4DA2-9E85-321A2251F632}" destId="{71343FAD-371E-4021-90A6-31BC1E98C775}" srcOrd="4" destOrd="0" parTransId="{45995743-40F6-4A42-B70E-D704B41B156B}" sibTransId="{E5ABCC8F-D357-45F0-B0F0-DCF4E2B72D5E}"/>
    <dgm:cxn modelId="{89BD373D-FDFB-48CC-BB73-73D6F7DB0F9B}" type="presOf" srcId="{EAC0FBD1-7E23-4FB2-AEA3-BB75011ED767}" destId="{3E5EE084-2E3D-4EBD-9373-40BB1B35C7E6}" srcOrd="0" destOrd="0" presId="urn:microsoft.com/office/officeart/2008/layout/VerticalCurvedList"/>
    <dgm:cxn modelId="{BEBD4447-5FB6-4ED3-98DA-A5A165A4F74C}" srcId="{2CB72148-ECB3-4DA2-9E85-321A2251F632}" destId="{DAF8C84F-54C9-4E62-9440-409D05C43E23}" srcOrd="3" destOrd="0" parTransId="{2CE8FC1D-0A43-4B60-8BA7-B157EACC0E32}" sibTransId="{60F66726-25C0-4C9E-80FD-82944FD3C2AC}"/>
    <dgm:cxn modelId="{AE9A2954-E4B2-4A31-AEEC-0D3C97905C9E}" type="presOf" srcId="{073B2211-09D9-4C55-88B7-2859F31DAED5}" destId="{AB7F27F1-E5BB-4255-8AE4-83F395066E16}" srcOrd="0" destOrd="0" presId="urn:microsoft.com/office/officeart/2008/layout/VerticalCurvedList"/>
    <dgm:cxn modelId="{72A8C575-E40E-4757-9320-0CD42FF8258F}" type="presOf" srcId="{C4DE2039-4120-4FAB-AFDB-17F3CABD19F4}" destId="{1404715A-17E8-4B43-8C4D-8B7409D1C133}" srcOrd="0" destOrd="0" presId="urn:microsoft.com/office/officeart/2008/layout/VerticalCurvedList"/>
    <dgm:cxn modelId="{09D5F97A-11FF-4B12-89C9-921E002ABCE1}" type="presOf" srcId="{2CB72148-ECB3-4DA2-9E85-321A2251F632}" destId="{D88C96D5-BB64-4025-9116-8E9D59E032DF}" srcOrd="0" destOrd="0" presId="urn:microsoft.com/office/officeart/2008/layout/VerticalCurvedList"/>
    <dgm:cxn modelId="{9C0ACD8D-2CC2-4388-BC2E-568C3E623BBC}" srcId="{2CB72148-ECB3-4DA2-9E85-321A2251F632}" destId="{073B2211-09D9-4C55-88B7-2859F31DAED5}" srcOrd="0" destOrd="0" parTransId="{F7CF813B-D8EF-4EE7-9829-6A3656161498}" sibTransId="{7AEA8D95-1586-4B31-906C-D8DC164F2E9D}"/>
    <dgm:cxn modelId="{FA4B1692-A643-491B-B3E5-476B19F67902}" type="presOf" srcId="{71343FAD-371E-4021-90A6-31BC1E98C775}" destId="{6105D4EF-C1FA-4E0C-A6C8-A65C28785FD2}" srcOrd="0" destOrd="0" presId="urn:microsoft.com/office/officeart/2008/layout/VerticalCurvedList"/>
    <dgm:cxn modelId="{B77FC09D-82ED-4FFE-AD6D-9F1DE3C26623}" type="presOf" srcId="{EA37F650-9989-46C9-BC2D-87653E36350D}" destId="{B8312033-29FE-4335-B359-FFC851290C5D}" srcOrd="0" destOrd="0" presId="urn:microsoft.com/office/officeart/2008/layout/VerticalCurvedList"/>
    <dgm:cxn modelId="{76FC11DC-96C0-4D0E-8808-47531BB70A8D}" srcId="{2CB72148-ECB3-4DA2-9E85-321A2251F632}" destId="{EA37F650-9989-46C9-BC2D-87653E36350D}" srcOrd="1" destOrd="0" parTransId="{BC767F2C-C351-4250-BB75-2F5B1D999FBB}" sibTransId="{3F4A5A07-904E-41D1-918F-FB71CD70F232}"/>
    <dgm:cxn modelId="{DB0160E9-3666-40DF-AEE6-4C1B7E16DABE}" srcId="{2CB72148-ECB3-4DA2-9E85-321A2251F632}" destId="{C4DE2039-4120-4FAB-AFDB-17F3CABD19F4}" srcOrd="5" destOrd="0" parTransId="{2AFFB560-1128-45C9-BAB5-ED06256E1673}" sibTransId="{06138E2B-4AFF-4594-A858-6D2C0173D368}"/>
    <dgm:cxn modelId="{2D8405F6-672E-4AF1-9F69-E12B4E399BFD}" srcId="{2CB72148-ECB3-4DA2-9E85-321A2251F632}" destId="{EAC0FBD1-7E23-4FB2-AEA3-BB75011ED767}" srcOrd="2" destOrd="0" parTransId="{8262EBE1-FF6F-4F1C-ABC2-2F4F7183571C}" sibTransId="{25577A5A-5C1C-46C4-9494-FC55E0F965F2}"/>
    <dgm:cxn modelId="{41FF01F7-4719-46AD-A3E4-481C30FA7034}" type="presOf" srcId="{DAF8C84F-54C9-4E62-9440-409D05C43E23}" destId="{E575D0B2-27BE-4652-B4B7-B32347AD8F99}" srcOrd="0" destOrd="0" presId="urn:microsoft.com/office/officeart/2008/layout/VerticalCurvedList"/>
    <dgm:cxn modelId="{3D4A5CFB-5E30-45A1-9D1A-215240A6D622}" type="presOf" srcId="{7AEA8D95-1586-4B31-906C-D8DC164F2E9D}" destId="{1380231E-8954-4D31-891E-0BB13ED5C9D0}" srcOrd="0" destOrd="0" presId="urn:microsoft.com/office/officeart/2008/layout/VerticalCurvedList"/>
    <dgm:cxn modelId="{1F513FD8-35BD-4AFB-8F86-29C01A767113}" type="presParOf" srcId="{D88C96D5-BB64-4025-9116-8E9D59E032DF}" destId="{18A9A3B0-ADA6-4F5B-A3D6-50DC990874A2}" srcOrd="0" destOrd="0" presId="urn:microsoft.com/office/officeart/2008/layout/VerticalCurvedList"/>
    <dgm:cxn modelId="{3C464D48-6B5A-4D56-923F-86DE4BD3A797}" type="presParOf" srcId="{18A9A3B0-ADA6-4F5B-A3D6-50DC990874A2}" destId="{CD0FDCB9-C2DD-4B3F-AC96-374F5773775E}" srcOrd="0" destOrd="0" presId="urn:microsoft.com/office/officeart/2008/layout/VerticalCurvedList"/>
    <dgm:cxn modelId="{A4A3FD92-24EA-4A46-9848-D369BE531872}" type="presParOf" srcId="{CD0FDCB9-C2DD-4B3F-AC96-374F5773775E}" destId="{81DECEF8-FB40-4DE3-AB29-EF0AEF08510F}" srcOrd="0" destOrd="0" presId="urn:microsoft.com/office/officeart/2008/layout/VerticalCurvedList"/>
    <dgm:cxn modelId="{9B5DB44F-C862-4E5E-957F-DD8999E43C35}" type="presParOf" srcId="{CD0FDCB9-C2DD-4B3F-AC96-374F5773775E}" destId="{1380231E-8954-4D31-891E-0BB13ED5C9D0}" srcOrd="1" destOrd="0" presId="urn:microsoft.com/office/officeart/2008/layout/VerticalCurvedList"/>
    <dgm:cxn modelId="{6549BF76-5A09-4E4C-8806-893E2C1A78EA}" type="presParOf" srcId="{CD0FDCB9-C2DD-4B3F-AC96-374F5773775E}" destId="{833951C5-2E36-4CCD-812B-713439AA4F8A}" srcOrd="2" destOrd="0" presId="urn:microsoft.com/office/officeart/2008/layout/VerticalCurvedList"/>
    <dgm:cxn modelId="{EB7220F5-BABF-477D-81B2-253132A06278}" type="presParOf" srcId="{CD0FDCB9-C2DD-4B3F-AC96-374F5773775E}" destId="{3366FC49-5D67-4EF2-B14F-4E6C4766759D}" srcOrd="3" destOrd="0" presId="urn:microsoft.com/office/officeart/2008/layout/VerticalCurvedList"/>
    <dgm:cxn modelId="{EC830D4C-D6D0-45FE-9F16-2779E66F8A99}" type="presParOf" srcId="{18A9A3B0-ADA6-4F5B-A3D6-50DC990874A2}" destId="{AB7F27F1-E5BB-4255-8AE4-83F395066E16}" srcOrd="1" destOrd="0" presId="urn:microsoft.com/office/officeart/2008/layout/VerticalCurvedList"/>
    <dgm:cxn modelId="{8E3FFDA2-5DB4-40AC-893E-87A8F8C21ACD}" type="presParOf" srcId="{18A9A3B0-ADA6-4F5B-A3D6-50DC990874A2}" destId="{E8DF2FA9-C032-4867-99F3-149D8C19799E}" srcOrd="2" destOrd="0" presId="urn:microsoft.com/office/officeart/2008/layout/VerticalCurvedList"/>
    <dgm:cxn modelId="{C27942CD-FACF-4255-829C-C0A8FF34C4B3}" type="presParOf" srcId="{E8DF2FA9-C032-4867-99F3-149D8C19799E}" destId="{10FB00D9-236D-4416-B56B-154BEA598C1C}" srcOrd="0" destOrd="0" presId="urn:microsoft.com/office/officeart/2008/layout/VerticalCurvedList"/>
    <dgm:cxn modelId="{850E2DA3-186A-4D43-BA5E-02BBD8411BAA}" type="presParOf" srcId="{18A9A3B0-ADA6-4F5B-A3D6-50DC990874A2}" destId="{B8312033-29FE-4335-B359-FFC851290C5D}" srcOrd="3" destOrd="0" presId="urn:microsoft.com/office/officeart/2008/layout/VerticalCurvedList"/>
    <dgm:cxn modelId="{C3BBCED0-C52F-4069-B5FE-2F1F1EEE83BE}" type="presParOf" srcId="{18A9A3B0-ADA6-4F5B-A3D6-50DC990874A2}" destId="{B3132A07-BBB8-4524-B2E9-6DCAC077B6F7}" srcOrd="4" destOrd="0" presId="urn:microsoft.com/office/officeart/2008/layout/VerticalCurvedList"/>
    <dgm:cxn modelId="{AF34C2F8-E77E-428F-88B8-B2C31B7D439E}" type="presParOf" srcId="{B3132A07-BBB8-4524-B2E9-6DCAC077B6F7}" destId="{915D2713-9B7E-41D2-9DBB-81749149A701}" srcOrd="0" destOrd="0" presId="urn:microsoft.com/office/officeart/2008/layout/VerticalCurvedList"/>
    <dgm:cxn modelId="{D2DD4845-47C7-432B-ABBE-2E2E03D1F5D6}" type="presParOf" srcId="{18A9A3B0-ADA6-4F5B-A3D6-50DC990874A2}" destId="{3E5EE084-2E3D-4EBD-9373-40BB1B35C7E6}" srcOrd="5" destOrd="0" presId="urn:microsoft.com/office/officeart/2008/layout/VerticalCurvedList"/>
    <dgm:cxn modelId="{7058F198-1BE9-416A-B266-52CD655EF4B0}" type="presParOf" srcId="{18A9A3B0-ADA6-4F5B-A3D6-50DC990874A2}" destId="{D387781E-6EB1-4CDF-9FFD-08CC659F6347}" srcOrd="6" destOrd="0" presId="urn:microsoft.com/office/officeart/2008/layout/VerticalCurvedList"/>
    <dgm:cxn modelId="{CD082DD3-E747-4EF6-A9E6-EC60E764D718}" type="presParOf" srcId="{D387781E-6EB1-4CDF-9FFD-08CC659F6347}" destId="{FEC2A43C-05C8-40DD-8276-62215061451A}" srcOrd="0" destOrd="0" presId="urn:microsoft.com/office/officeart/2008/layout/VerticalCurvedList"/>
    <dgm:cxn modelId="{D6812C58-F1B1-4302-BAD4-9A603B3B1E48}" type="presParOf" srcId="{18A9A3B0-ADA6-4F5B-A3D6-50DC990874A2}" destId="{E575D0B2-27BE-4652-B4B7-B32347AD8F99}" srcOrd="7" destOrd="0" presId="urn:microsoft.com/office/officeart/2008/layout/VerticalCurvedList"/>
    <dgm:cxn modelId="{5B530D2A-8719-4145-935F-F4BF448D2EBA}" type="presParOf" srcId="{18A9A3B0-ADA6-4F5B-A3D6-50DC990874A2}" destId="{7E3CE027-1527-44DC-83EF-454B4161A7F1}" srcOrd="8" destOrd="0" presId="urn:microsoft.com/office/officeart/2008/layout/VerticalCurvedList"/>
    <dgm:cxn modelId="{68E76163-D5E8-48C9-AF8E-CEEC46AD413E}" type="presParOf" srcId="{7E3CE027-1527-44DC-83EF-454B4161A7F1}" destId="{041EC821-C4FD-40B1-9996-3441EA33AE6A}" srcOrd="0" destOrd="0" presId="urn:microsoft.com/office/officeart/2008/layout/VerticalCurvedList"/>
    <dgm:cxn modelId="{EB2E40B3-2C79-4D17-BB56-81FFD070FADD}" type="presParOf" srcId="{18A9A3B0-ADA6-4F5B-A3D6-50DC990874A2}" destId="{6105D4EF-C1FA-4E0C-A6C8-A65C28785FD2}" srcOrd="9" destOrd="0" presId="urn:microsoft.com/office/officeart/2008/layout/VerticalCurvedList"/>
    <dgm:cxn modelId="{75449E06-B2D0-4C6B-AE4B-99A2DFA9571A}" type="presParOf" srcId="{18A9A3B0-ADA6-4F5B-A3D6-50DC990874A2}" destId="{743B48FF-D325-4A53-AAF2-E8CFAF7A4BD1}" srcOrd="10" destOrd="0" presId="urn:microsoft.com/office/officeart/2008/layout/VerticalCurvedList"/>
    <dgm:cxn modelId="{118360E2-D5B1-4600-AB18-7F75AC20BC64}" type="presParOf" srcId="{743B48FF-D325-4A53-AAF2-E8CFAF7A4BD1}" destId="{2F0A60C4-AF80-4570-B4F4-9601C370A499}" srcOrd="0" destOrd="0" presId="urn:microsoft.com/office/officeart/2008/layout/VerticalCurvedList"/>
    <dgm:cxn modelId="{4A3C13F8-BB5A-4435-92A2-4BC5F147FAC7}" type="presParOf" srcId="{18A9A3B0-ADA6-4F5B-A3D6-50DC990874A2}" destId="{1404715A-17E8-4B43-8C4D-8B7409D1C133}" srcOrd="11" destOrd="0" presId="urn:microsoft.com/office/officeart/2008/layout/VerticalCurvedList"/>
    <dgm:cxn modelId="{0380159B-2857-4968-931E-DBC2DB765E6E}" type="presParOf" srcId="{18A9A3B0-ADA6-4F5B-A3D6-50DC990874A2}" destId="{4F1F260F-3E47-46A6-B14B-C019B6C571A4}" srcOrd="12" destOrd="0" presId="urn:microsoft.com/office/officeart/2008/layout/VerticalCurvedList"/>
    <dgm:cxn modelId="{03199032-7E3F-4D0D-8334-2F1E636CAF10}" type="presParOf" srcId="{4F1F260F-3E47-46A6-B14B-C019B6C571A4}" destId="{31FD341C-743F-44A5-8D4F-FF2B69DA95B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294F55-11E5-4231-888E-CB45C057FA60}">
      <dsp:nvSpPr>
        <dsp:cNvPr id="0" name=""/>
        <dsp:cNvSpPr/>
      </dsp:nvSpPr>
      <dsp:spPr>
        <a:xfrm>
          <a:off x="0" y="20298"/>
          <a:ext cx="6263640" cy="26773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/>
            <a:t>Gestão por qualidade;</a:t>
          </a:r>
          <a:endParaRPr lang="en-US" sz="3800" kern="1200"/>
        </a:p>
      </dsp:txBody>
      <dsp:txXfrm>
        <a:off x="130696" y="150994"/>
        <a:ext cx="6002248" cy="2415933"/>
      </dsp:txXfrm>
    </dsp:sp>
    <dsp:sp modelId="{27BD3412-135E-4B63-A654-093B47413D59}">
      <dsp:nvSpPr>
        <dsp:cNvPr id="0" name=""/>
        <dsp:cNvSpPr/>
      </dsp:nvSpPr>
      <dsp:spPr>
        <a:xfrm>
          <a:off x="0" y="2807063"/>
          <a:ext cx="6263640" cy="2677325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/>
            <a:t>Necessidade de estreitar o relacionamento com os clientes externos e de fidelizá-los.</a:t>
          </a:r>
          <a:endParaRPr lang="en-US" sz="3800" kern="1200"/>
        </a:p>
      </dsp:txBody>
      <dsp:txXfrm>
        <a:off x="130696" y="2937759"/>
        <a:ext cx="6002248" cy="24159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9DCF1-D366-4B35-8A9C-EE5166B9526E}">
      <dsp:nvSpPr>
        <dsp:cNvPr id="0" name=""/>
        <dsp:cNvSpPr/>
      </dsp:nvSpPr>
      <dsp:spPr>
        <a:xfrm>
          <a:off x="1118715" y="2879666"/>
          <a:ext cx="717843" cy="6839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8921" y="0"/>
              </a:lnTo>
              <a:lnTo>
                <a:pt x="358921" y="683920"/>
              </a:lnTo>
              <a:lnTo>
                <a:pt x="717843" y="6839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452849" y="3196839"/>
        <a:ext cx="49574" cy="49574"/>
      </dsp:txXfrm>
    </dsp:sp>
    <dsp:sp modelId="{A5522188-1CE2-44BC-B09E-258D07F2E91D}">
      <dsp:nvSpPr>
        <dsp:cNvPr id="0" name=""/>
        <dsp:cNvSpPr/>
      </dsp:nvSpPr>
      <dsp:spPr>
        <a:xfrm>
          <a:off x="1118715" y="2195745"/>
          <a:ext cx="717843" cy="683920"/>
        </a:xfrm>
        <a:custGeom>
          <a:avLst/>
          <a:gdLst/>
          <a:ahLst/>
          <a:cxnLst/>
          <a:rect l="0" t="0" r="0" b="0"/>
          <a:pathLst>
            <a:path>
              <a:moveTo>
                <a:pt x="0" y="683920"/>
              </a:moveTo>
              <a:lnTo>
                <a:pt x="358921" y="683920"/>
              </a:lnTo>
              <a:lnTo>
                <a:pt x="358921" y="0"/>
              </a:lnTo>
              <a:lnTo>
                <a:pt x="717843" y="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1452849" y="2512918"/>
        <a:ext cx="49574" cy="49574"/>
      </dsp:txXfrm>
    </dsp:sp>
    <dsp:sp modelId="{4F0C0FFC-1321-4D3B-B71E-ECA4EBD336FA}">
      <dsp:nvSpPr>
        <dsp:cNvPr id="0" name=""/>
        <dsp:cNvSpPr/>
      </dsp:nvSpPr>
      <dsp:spPr>
        <a:xfrm rot="16200000">
          <a:off x="-2308087" y="2332529"/>
          <a:ext cx="5759332" cy="10942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b="1" u="sng" kern="1200" dirty="0"/>
            <a:t>Eficácia </a:t>
          </a:r>
          <a:endParaRPr lang="pt-BR" sz="6500" kern="1200" dirty="0"/>
        </a:p>
      </dsp:txBody>
      <dsp:txXfrm>
        <a:off x="-2308087" y="2332529"/>
        <a:ext cx="5759332" cy="1094273"/>
      </dsp:txXfrm>
    </dsp:sp>
    <dsp:sp modelId="{BA185EBE-45BF-4039-977D-D11C42D3997A}">
      <dsp:nvSpPr>
        <dsp:cNvPr id="0" name=""/>
        <dsp:cNvSpPr/>
      </dsp:nvSpPr>
      <dsp:spPr>
        <a:xfrm>
          <a:off x="1836558" y="1648608"/>
          <a:ext cx="3589215" cy="10942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Resposta objetiva àquilo que é transmitido</a:t>
          </a:r>
        </a:p>
      </dsp:txBody>
      <dsp:txXfrm>
        <a:off x="1836558" y="1648608"/>
        <a:ext cx="3589215" cy="1094273"/>
      </dsp:txXfrm>
    </dsp:sp>
    <dsp:sp modelId="{31429A53-5132-4833-B8A7-E63FBD03316F}">
      <dsp:nvSpPr>
        <dsp:cNvPr id="0" name=""/>
        <dsp:cNvSpPr/>
      </dsp:nvSpPr>
      <dsp:spPr>
        <a:xfrm>
          <a:off x="1836558" y="3016450"/>
          <a:ext cx="3589215" cy="109427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É medida por mecanismos de persuasão</a:t>
          </a:r>
        </a:p>
      </dsp:txBody>
      <dsp:txXfrm>
        <a:off x="1836558" y="3016450"/>
        <a:ext cx="3589215" cy="10942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305A64-BE03-41E0-AD90-09DC79D6234F}">
      <dsp:nvSpPr>
        <dsp:cNvPr id="0" name=""/>
        <dsp:cNvSpPr/>
      </dsp:nvSpPr>
      <dsp:spPr>
        <a:xfrm rot="16200000">
          <a:off x="677333" y="-677333"/>
          <a:ext cx="2709333" cy="4064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Ter um objetivo em mente e  informações suficientes sobre o fato;</a:t>
          </a:r>
        </a:p>
      </dsp:txBody>
      <dsp:txXfrm rot="5400000">
        <a:off x="-1" y="1"/>
        <a:ext cx="4064000" cy="2032000"/>
      </dsp:txXfrm>
    </dsp:sp>
    <dsp:sp modelId="{695782DC-9AC1-421C-8E11-6E59F02B1F24}">
      <dsp:nvSpPr>
        <dsp:cNvPr id="0" name=""/>
        <dsp:cNvSpPr/>
      </dsp:nvSpPr>
      <dsp:spPr>
        <a:xfrm>
          <a:off x="4064000" y="0"/>
          <a:ext cx="4064000" cy="2709333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Conhecer o significado de todas as palavras necessárias;</a:t>
          </a:r>
        </a:p>
      </dsp:txBody>
      <dsp:txXfrm>
        <a:off x="4064000" y="0"/>
        <a:ext cx="4064000" cy="2032000"/>
      </dsp:txXfrm>
    </dsp:sp>
    <dsp:sp modelId="{4AA5524F-0CE8-4EFD-B09D-34A32B56EA7F}">
      <dsp:nvSpPr>
        <dsp:cNvPr id="0" name=""/>
        <dsp:cNvSpPr/>
      </dsp:nvSpPr>
      <dsp:spPr>
        <a:xfrm rot="10800000">
          <a:off x="0" y="2709333"/>
          <a:ext cx="4064000" cy="2709333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Planejar a estrutura da comunicação a ser feita;</a:t>
          </a:r>
        </a:p>
      </dsp:txBody>
      <dsp:txXfrm rot="10800000">
        <a:off x="0" y="3386666"/>
        <a:ext cx="4064000" cy="2032000"/>
      </dsp:txXfrm>
    </dsp:sp>
    <dsp:sp modelId="{2275BA21-21AE-400A-B208-0FCC62978769}">
      <dsp:nvSpPr>
        <dsp:cNvPr id="0" name=""/>
        <dsp:cNvSpPr/>
      </dsp:nvSpPr>
      <dsp:spPr>
        <a:xfrm rot="5400000">
          <a:off x="4741333" y="2032000"/>
          <a:ext cx="2709333" cy="4064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Decidir o que escrever e a ordem em que se vai escrever algo;</a:t>
          </a:r>
        </a:p>
      </dsp:txBody>
      <dsp:txXfrm rot="-5400000">
        <a:off x="4063999" y="3386666"/>
        <a:ext cx="4064000" cy="2032000"/>
      </dsp:txXfrm>
    </dsp:sp>
    <dsp:sp modelId="{3E94556E-7119-4F53-9BDC-A7AB924B8B83}">
      <dsp:nvSpPr>
        <dsp:cNvPr id="0" name=""/>
        <dsp:cNvSpPr/>
      </dsp:nvSpPr>
      <dsp:spPr>
        <a:xfrm>
          <a:off x="2844799" y="2032000"/>
          <a:ext cx="2438400" cy="1354666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Pontos importantes que devem ser considerados no ato de escrever</a:t>
          </a:r>
        </a:p>
      </dsp:txBody>
      <dsp:txXfrm>
        <a:off x="2910928" y="2098129"/>
        <a:ext cx="2306142" cy="12224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0646A-2E0F-4E84-B5AA-17747373C7D8}">
      <dsp:nvSpPr>
        <dsp:cNvPr id="0" name=""/>
        <dsp:cNvSpPr/>
      </dsp:nvSpPr>
      <dsp:spPr>
        <a:xfrm rot="16200000">
          <a:off x="677333" y="-660406"/>
          <a:ext cx="2709333" cy="4064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Ter em mente a quem se destina o texto;</a:t>
          </a:r>
        </a:p>
      </dsp:txBody>
      <dsp:txXfrm rot="5400000">
        <a:off x="-1" y="16927"/>
        <a:ext cx="4064000" cy="2032000"/>
      </dsp:txXfrm>
    </dsp:sp>
    <dsp:sp modelId="{B135AEDE-401B-4980-81B3-63411C303617}">
      <dsp:nvSpPr>
        <dsp:cNvPr id="0" name=""/>
        <dsp:cNvSpPr/>
      </dsp:nvSpPr>
      <dsp:spPr>
        <a:xfrm>
          <a:off x="4064000" y="31191"/>
          <a:ext cx="4064000" cy="2777039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Convencer o leitor do texto a concordar com a mensagem elaborada;</a:t>
          </a:r>
        </a:p>
      </dsp:txBody>
      <dsp:txXfrm>
        <a:off x="4064000" y="31191"/>
        <a:ext cx="4064000" cy="2082779"/>
      </dsp:txXfrm>
    </dsp:sp>
    <dsp:sp modelId="{125A2343-932C-41CD-825B-3D5C97196A17}">
      <dsp:nvSpPr>
        <dsp:cNvPr id="0" name=""/>
        <dsp:cNvSpPr/>
      </dsp:nvSpPr>
      <dsp:spPr>
        <a:xfrm rot="10800000">
          <a:off x="0" y="2726260"/>
          <a:ext cx="4064000" cy="2709333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Analisar a quantidade e examinar a qualidade das informações;</a:t>
          </a:r>
        </a:p>
      </dsp:txBody>
      <dsp:txXfrm rot="10800000">
        <a:off x="0" y="3403593"/>
        <a:ext cx="4064000" cy="2032000"/>
      </dsp:txXfrm>
    </dsp:sp>
    <dsp:sp modelId="{10587E9F-80C7-4573-9708-486CDB3789D5}">
      <dsp:nvSpPr>
        <dsp:cNvPr id="0" name=""/>
        <dsp:cNvSpPr/>
      </dsp:nvSpPr>
      <dsp:spPr>
        <a:xfrm rot="5400000">
          <a:off x="4741333" y="2048926"/>
          <a:ext cx="2709333" cy="4064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Usar saudações inicial e final breves.</a:t>
          </a:r>
        </a:p>
      </dsp:txBody>
      <dsp:txXfrm rot="-5400000">
        <a:off x="4063999" y="3403593"/>
        <a:ext cx="4064000" cy="2032000"/>
      </dsp:txXfrm>
    </dsp:sp>
    <dsp:sp modelId="{2EAEEF13-1A63-4A81-B4B5-AF63759890EB}">
      <dsp:nvSpPr>
        <dsp:cNvPr id="0" name=""/>
        <dsp:cNvSpPr/>
      </dsp:nvSpPr>
      <dsp:spPr>
        <a:xfrm>
          <a:off x="2844799" y="2032000"/>
          <a:ext cx="2438400" cy="1354666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Pontos importantes que devem ser considerados no ato de escrever</a:t>
          </a:r>
        </a:p>
      </dsp:txBody>
      <dsp:txXfrm>
        <a:off x="2910928" y="2098129"/>
        <a:ext cx="2306142" cy="12224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80231E-8954-4D31-891E-0BB13ED5C9D0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7F27F1-E5BB-4255-8AE4-83F395066E16}">
      <dsp:nvSpPr>
        <dsp:cNvPr id="0" name=""/>
        <dsp:cNvSpPr/>
      </dsp:nvSpPr>
      <dsp:spPr>
        <a:xfrm>
          <a:off x="434398" y="285347"/>
          <a:ext cx="7617019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/>
            <a:t>VERBOSIDADES</a:t>
          </a:r>
        </a:p>
      </dsp:txBody>
      <dsp:txXfrm>
        <a:off x="434398" y="285347"/>
        <a:ext cx="7617019" cy="570477"/>
      </dsp:txXfrm>
    </dsp:sp>
    <dsp:sp modelId="{10FB00D9-236D-4416-B56B-154BEA598C1C}">
      <dsp:nvSpPr>
        <dsp:cNvPr id="0" name=""/>
        <dsp:cNvSpPr/>
      </dsp:nvSpPr>
      <dsp:spPr>
        <a:xfrm>
          <a:off x="77849" y="214037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312033-29FE-4335-B359-FFC851290C5D}">
      <dsp:nvSpPr>
        <dsp:cNvPr id="0" name=""/>
        <dsp:cNvSpPr/>
      </dsp:nvSpPr>
      <dsp:spPr>
        <a:xfrm>
          <a:off x="903654" y="1140954"/>
          <a:ext cx="7147763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CHAVÕES </a:t>
          </a:r>
          <a:endParaRPr lang="pt-BR" sz="2900" kern="1200" dirty="0"/>
        </a:p>
      </dsp:txBody>
      <dsp:txXfrm>
        <a:off x="903654" y="1140954"/>
        <a:ext cx="7147763" cy="570477"/>
      </dsp:txXfrm>
    </dsp:sp>
    <dsp:sp modelId="{915D2713-9B7E-41D2-9DBB-81749149A701}">
      <dsp:nvSpPr>
        <dsp:cNvPr id="0" name=""/>
        <dsp:cNvSpPr/>
      </dsp:nvSpPr>
      <dsp:spPr>
        <a:xfrm>
          <a:off x="547106" y="1069644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5EE084-2E3D-4EBD-9373-40BB1B35C7E6}">
      <dsp:nvSpPr>
        <dsp:cNvPr id="0" name=""/>
        <dsp:cNvSpPr/>
      </dsp:nvSpPr>
      <dsp:spPr>
        <a:xfrm>
          <a:off x="1118233" y="1996562"/>
          <a:ext cx="6933183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/>
            <a:t>AMBIGUIDADES</a:t>
          </a:r>
        </a:p>
      </dsp:txBody>
      <dsp:txXfrm>
        <a:off x="1118233" y="1996562"/>
        <a:ext cx="6933183" cy="570477"/>
      </dsp:txXfrm>
    </dsp:sp>
    <dsp:sp modelId="{FEC2A43C-05C8-40DD-8276-62215061451A}">
      <dsp:nvSpPr>
        <dsp:cNvPr id="0" name=""/>
        <dsp:cNvSpPr/>
      </dsp:nvSpPr>
      <dsp:spPr>
        <a:xfrm>
          <a:off x="761685" y="1925252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75D0B2-27BE-4652-B4B7-B32347AD8F99}">
      <dsp:nvSpPr>
        <dsp:cNvPr id="0" name=""/>
        <dsp:cNvSpPr/>
      </dsp:nvSpPr>
      <dsp:spPr>
        <a:xfrm>
          <a:off x="1118233" y="2851627"/>
          <a:ext cx="6933183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TAUTOLOGIAS</a:t>
          </a:r>
        </a:p>
      </dsp:txBody>
      <dsp:txXfrm>
        <a:off x="1118233" y="2851627"/>
        <a:ext cx="6933183" cy="570477"/>
      </dsp:txXfrm>
    </dsp:sp>
    <dsp:sp modelId="{041EC821-C4FD-40B1-9996-3441EA33AE6A}">
      <dsp:nvSpPr>
        <dsp:cNvPr id="0" name=""/>
        <dsp:cNvSpPr/>
      </dsp:nvSpPr>
      <dsp:spPr>
        <a:xfrm>
          <a:off x="761685" y="2780318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5D4EF-C1FA-4E0C-A6C8-A65C28785FD2}">
      <dsp:nvSpPr>
        <dsp:cNvPr id="0" name=""/>
        <dsp:cNvSpPr/>
      </dsp:nvSpPr>
      <dsp:spPr>
        <a:xfrm>
          <a:off x="903654" y="3707235"/>
          <a:ext cx="7147763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COLOQUIALISMO EXCESSIVO</a:t>
          </a:r>
        </a:p>
      </dsp:txBody>
      <dsp:txXfrm>
        <a:off x="903654" y="3707235"/>
        <a:ext cx="7147763" cy="570477"/>
      </dsp:txXfrm>
    </dsp:sp>
    <dsp:sp modelId="{2F0A60C4-AF80-4570-B4F4-9601C370A499}">
      <dsp:nvSpPr>
        <dsp:cNvPr id="0" name=""/>
        <dsp:cNvSpPr/>
      </dsp:nvSpPr>
      <dsp:spPr>
        <a:xfrm>
          <a:off x="547106" y="3635925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4715A-17E8-4B43-8C4D-8B7409D1C133}">
      <dsp:nvSpPr>
        <dsp:cNvPr id="0" name=""/>
        <dsp:cNvSpPr/>
      </dsp:nvSpPr>
      <dsp:spPr>
        <a:xfrm>
          <a:off x="434398" y="4562842"/>
          <a:ext cx="7617019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JARGÃO TÉCNICO FORA DE CONTEXTO</a:t>
          </a:r>
          <a:endParaRPr lang="pt-BR" sz="2900" kern="1200" dirty="0"/>
        </a:p>
      </dsp:txBody>
      <dsp:txXfrm>
        <a:off x="434398" y="4562842"/>
        <a:ext cx="7617019" cy="570477"/>
      </dsp:txXfrm>
    </dsp:sp>
    <dsp:sp modelId="{31FD341C-743F-44A5-8D4F-FF2B69DA95BF}">
      <dsp:nvSpPr>
        <dsp:cNvPr id="0" name=""/>
        <dsp:cNvSpPr/>
      </dsp:nvSpPr>
      <dsp:spPr>
        <a:xfrm>
          <a:off x="77849" y="4491533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3226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60335" y="0"/>
            <a:ext cx="2953226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38D524-9D70-4F01-9885-C4AE97258E9A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53226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60335" y="9448185"/>
            <a:ext cx="2953226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A2C87-6B46-4347-A3AB-C3741EC5BF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1165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3226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60335" y="0"/>
            <a:ext cx="2953226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0D260-C037-4A38-90D3-A641AE60AAD0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7412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1514" y="4787126"/>
            <a:ext cx="5452110" cy="39167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53226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60335" y="9448185"/>
            <a:ext cx="2953226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FFFF5-EC4D-4453-B3B6-07BECDF9B5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044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BF9AC-E31B-4FAC-9AAE-0227BA4BCF8B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87DDF-7AA2-40E6-A543-42C18A3642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315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BF9AC-E31B-4FAC-9AAE-0227BA4BCF8B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87DDF-7AA2-40E6-A543-42C18A3642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306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BF9AC-E31B-4FAC-9AAE-0227BA4BCF8B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87DDF-7AA2-40E6-A543-42C18A3642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23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BF9AC-E31B-4FAC-9AAE-0227BA4BCF8B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87DDF-7AA2-40E6-A543-42C18A3642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536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BF9AC-E31B-4FAC-9AAE-0227BA4BCF8B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87DDF-7AA2-40E6-A543-42C18A3642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7774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BF9AC-E31B-4FAC-9AAE-0227BA4BCF8B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87DDF-7AA2-40E6-A543-42C18A3642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2694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BF9AC-E31B-4FAC-9AAE-0227BA4BCF8B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87DDF-7AA2-40E6-A543-42C18A3642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38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BF9AC-E31B-4FAC-9AAE-0227BA4BCF8B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87DDF-7AA2-40E6-A543-42C18A3642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8957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BF9AC-E31B-4FAC-9AAE-0227BA4BCF8B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87DDF-7AA2-40E6-A543-42C18A3642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421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BF9AC-E31B-4FAC-9AAE-0227BA4BCF8B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87DDF-7AA2-40E6-A543-42C18A3642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BF9AC-E31B-4FAC-9AAE-0227BA4BCF8B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87DDF-7AA2-40E6-A543-42C18A3642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1979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BF9AC-E31B-4FAC-9AAE-0227BA4BCF8B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87DDF-7AA2-40E6-A543-42C18A3642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73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Vídeo 29">
            <a:extLst>
              <a:ext uri="{FF2B5EF4-FFF2-40B4-BE49-F238E27FC236}">
                <a16:creationId xmlns:a16="http://schemas.microsoft.com/office/drawing/2014/main" id="{863AA86C-9F0E-427F-9DC3-6533A07289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 sz="5400" b="1" dirty="0">
                <a:solidFill>
                  <a:srgbClr val="FFFFFF"/>
                </a:solidFill>
              </a:rPr>
              <a:t>Gêneros que circulam nas esferas empresarial e administrativa- características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Profa. Dra. Ana Paula Martins</a:t>
            </a:r>
          </a:p>
        </p:txBody>
      </p:sp>
    </p:spTree>
    <p:extLst>
      <p:ext uri="{BB962C8B-B14F-4D97-AF65-F5344CB8AC3E}">
        <p14:creationId xmlns:p14="http://schemas.microsoft.com/office/powerpoint/2010/main" val="75536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8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96D0E4-2E59-4A3C-85F7-10D15488A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pt-BR" sz="6000">
                <a:solidFill>
                  <a:schemeClr val="bg1"/>
                </a:solidFill>
              </a:rPr>
              <a:t>Fatores de impacto sobre a linguagem corporativa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BB8E55BA-A612-43D0-9E88-5A5369BC98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186607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21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 b="1" dirty="0">
                <a:solidFill>
                  <a:srgbClr val="FFFFFF"/>
                </a:solidFill>
              </a:rPr>
              <a:t>Princípio fundamental da comunicação empresarial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2781736832"/>
              </p:ext>
            </p:extLst>
          </p:nvPr>
        </p:nvGraphicFramePr>
        <p:xfrm>
          <a:off x="5903584" y="748148"/>
          <a:ext cx="5450216" cy="575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2922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063C70-0AF2-4979-AE18-9C48A3267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>
                <a:solidFill>
                  <a:srgbClr val="FFFFFF"/>
                </a:solidFill>
              </a:rPr>
              <a:t>Texto escrito como instrumento de função estratégica nas empresas</a:t>
            </a:r>
            <a:br>
              <a:rPr lang="pt-BR" sz="4000">
                <a:solidFill>
                  <a:srgbClr val="FFFFFF"/>
                </a:solidFill>
              </a:rPr>
            </a:br>
            <a:endParaRPr lang="pt-BR" sz="4000">
              <a:solidFill>
                <a:srgbClr val="FFFFFF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B44F8E-0A8C-49C2-8D5E-21041BA20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pt-BR" sz="3200" dirty="0"/>
              <a:t>Três dimensões:</a:t>
            </a:r>
          </a:p>
          <a:p>
            <a:pPr>
              <a:buFontTx/>
              <a:buChar char="-"/>
            </a:pPr>
            <a:r>
              <a:rPr lang="pt-BR" sz="3200" dirty="0"/>
              <a:t>na cultura;</a:t>
            </a:r>
          </a:p>
          <a:p>
            <a:pPr>
              <a:buFontTx/>
              <a:buChar char="-"/>
            </a:pPr>
            <a:r>
              <a:rPr lang="pt-BR" sz="3200" dirty="0"/>
              <a:t> no aspecto motivacional;</a:t>
            </a:r>
          </a:p>
          <a:p>
            <a:pPr>
              <a:buFontTx/>
              <a:buChar char="-"/>
            </a:pPr>
            <a:r>
              <a:rPr lang="pt-BR" sz="3200" dirty="0"/>
              <a:t>No aspecto econômico da empresa.</a:t>
            </a:r>
          </a:p>
        </p:txBody>
      </p:sp>
    </p:spTree>
    <p:extLst>
      <p:ext uri="{BB962C8B-B14F-4D97-AF65-F5344CB8AC3E}">
        <p14:creationId xmlns:p14="http://schemas.microsoft.com/office/powerpoint/2010/main" val="1544877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4DAA4C-74D3-497A-862B-044466D7C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88" y="1916079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Problemas em documentos empresariais mal escritos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496BFCB-E627-4E44-887C-67007E4CB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290" t="48151" r="15809" b="15870"/>
          <a:stretch/>
        </p:blipFill>
        <p:spPr>
          <a:xfrm>
            <a:off x="4053735" y="1870014"/>
            <a:ext cx="7674441" cy="331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11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0A0E86-29A5-45D0-9DD8-DB7BA74A0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88" y="1709692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Principais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qualidades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texto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empresarial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0461405-333E-4DF5-A546-2E58C6D1F139}"/>
              </a:ext>
            </a:extLst>
          </p:cNvPr>
          <p:cNvSpPr txBox="1"/>
          <p:nvPr/>
        </p:nvSpPr>
        <p:spPr>
          <a:xfrm>
            <a:off x="4601043" y="1709692"/>
            <a:ext cx="66282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4000" b="1" dirty="0"/>
              <a:t>Concisão;</a:t>
            </a:r>
            <a:endParaRPr lang="pt-BR" sz="4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4000" b="1" dirty="0"/>
              <a:t>Objetividade</a:t>
            </a:r>
            <a:endParaRPr lang="pt-BR" sz="4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4000" b="1" dirty="0"/>
              <a:t>Clareza;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4000" b="1" dirty="0"/>
              <a:t>Coerência;</a:t>
            </a:r>
            <a:endParaRPr lang="pt-BR" sz="4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4000" b="1" dirty="0"/>
              <a:t>Linguagem adequada;</a:t>
            </a:r>
            <a:endParaRPr lang="pt-BR" sz="4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4000" b="1" dirty="0"/>
              <a:t>Correção gramatical</a:t>
            </a:r>
            <a:r>
              <a:rPr lang="pt-BR" b="1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2797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EE30B4-387F-4546-ABFB-B117B17F3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38580" r="18295" b="22209"/>
          <a:stretch/>
        </p:blipFill>
        <p:spPr>
          <a:xfrm>
            <a:off x="581891" y="880126"/>
            <a:ext cx="11277600" cy="406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65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78" name="Título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55" tIns="45728" rIns="91455" bIns="45728" rtlCol="0" anchor="b">
            <a:normAutofit/>
          </a:bodyPr>
          <a:lstStyle/>
          <a:p>
            <a:pPr algn="r" eaLnBrk="1" hangingPunct="1"/>
            <a:r>
              <a:rPr lang="pt-BR" sz="4000" dirty="0">
                <a:solidFill>
                  <a:srgbClr val="FFFFFF"/>
                </a:solidFill>
              </a:rPr>
              <a:t>Concisão/</a:t>
            </a:r>
            <a:br>
              <a:rPr lang="pt-BR" sz="4000" dirty="0">
                <a:solidFill>
                  <a:srgbClr val="FFFFFF"/>
                </a:solidFill>
              </a:rPr>
            </a:br>
            <a:r>
              <a:rPr lang="pt-BR" sz="4000" dirty="0">
                <a:solidFill>
                  <a:srgbClr val="FFFFFF"/>
                </a:solidFill>
              </a:rPr>
              <a:t>objetividade</a:t>
            </a:r>
          </a:p>
        </p:txBody>
      </p:sp>
      <p:sp>
        <p:nvSpPr>
          <p:cNvPr id="50179" name="Espaço Reservado para Conteúdo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55" tIns="45728" rIns="91455" bIns="45728" rtlCol="0" anchor="ctr">
            <a:normAutofit/>
          </a:bodyPr>
          <a:lstStyle/>
          <a:p>
            <a:pPr eaLnBrk="1" hangingPunct="1"/>
            <a:r>
              <a:rPr lang="pt-BR" dirty="0"/>
              <a:t>Centralidade das informações realmente importantes, não se acrescentando detalhes ou palavras que distraiam o leitor;</a:t>
            </a:r>
          </a:p>
          <a:p>
            <a:pPr eaLnBrk="1" hangingPunct="1"/>
            <a:endParaRPr lang="pt-BR" dirty="0"/>
          </a:p>
          <a:p>
            <a:pPr eaLnBrk="1" hangingPunct="1"/>
            <a:r>
              <a:rPr lang="pt-BR" dirty="0"/>
              <a:t>Não apresentar excesso de palavras ou ideias;</a:t>
            </a:r>
          </a:p>
          <a:p>
            <a:pPr eaLnBrk="1" hangingPunct="1"/>
            <a:endParaRPr lang="pt-BR" dirty="0"/>
          </a:p>
          <a:p>
            <a:pPr eaLnBrk="1" hangingPunct="1"/>
            <a:r>
              <a:rPr lang="pt-BR" dirty="0"/>
              <a:t>Eliminação de redundâncias.</a:t>
            </a:r>
          </a:p>
          <a:p>
            <a:pPr eaLnBrk="1" hangingPunct="1"/>
            <a:endParaRPr lang="pt-BR" dirty="0"/>
          </a:p>
          <a:p>
            <a:pPr eaLnBrk="1" hangingPunct="1"/>
            <a:r>
              <a:rPr lang="pt-BR" dirty="0"/>
              <a:t>A fixação do objetivo para orientar a redação do texto.</a:t>
            </a:r>
          </a:p>
          <a:p>
            <a:pPr eaLnBrk="1" hangingPunct="1"/>
            <a:endParaRPr lang="pt-BR" sz="20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1B024E8-4EB8-4A8F-8081-11272BA9E8BB}" type="slidenum">
              <a:rPr lang="pt-B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pt-B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2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B9172-91BB-4C28-8B75-97332546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Elementos objetivos de uma carta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66CBBD5-B7A6-4821-A42B-FB83CEC19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49" t="23953" r="25833" b="47153"/>
          <a:stretch/>
        </p:blipFill>
        <p:spPr>
          <a:xfrm>
            <a:off x="391437" y="1482801"/>
            <a:ext cx="11409126" cy="3892398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09DF010-7EFF-44A0-9A50-8BDF3BC3E376}"/>
              </a:ext>
            </a:extLst>
          </p:cNvPr>
          <p:cNvSpPr txBox="1"/>
          <p:nvPr/>
        </p:nvSpPr>
        <p:spPr>
          <a:xfrm>
            <a:off x="1136073" y="55718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GOLD, 2017, p. 49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7934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5625B9-E971-457D-8679-DFCA8413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Técnicas para alcançar a objetividade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16D05E7-328A-4CBB-964C-0FA295547354}"/>
              </a:ext>
            </a:extLst>
          </p:cNvPr>
          <p:cNvSpPr txBox="1"/>
          <p:nvPr/>
        </p:nvSpPr>
        <p:spPr>
          <a:xfrm>
            <a:off x="4706418" y="4356016"/>
            <a:ext cx="2691909" cy="34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GOLD, 2017, p.50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2DE629E9-7B86-4C6F-BE04-262F55D79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91" t="65223" r="26191" b="16445"/>
          <a:stretch/>
        </p:blipFill>
        <p:spPr>
          <a:xfrm>
            <a:off x="4042977" y="1953491"/>
            <a:ext cx="8354359" cy="218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02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175683-A8DF-4DE0-A3EE-F2CFBDF0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>
                <a:solidFill>
                  <a:srgbClr val="FFFFFF"/>
                </a:solidFill>
              </a:rPr>
              <a:t>Primeira etapa- identificar a(s) ideia(s) principal(is)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A1A31BAB-6D95-4E07-BFAE-C7AEE05D7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endParaRPr lang="pt-BR" sz="2000" dirty="0"/>
          </a:p>
          <a:p>
            <a:endParaRPr lang="pt-BR" sz="4400" b="1" dirty="0"/>
          </a:p>
          <a:p>
            <a:r>
              <a:rPr lang="pt-BR" sz="4400" b="1" dirty="0"/>
              <a:t>O que eu preciso dizer ao destinatário?</a:t>
            </a:r>
          </a:p>
          <a:p>
            <a:r>
              <a:rPr lang="pt-BR" sz="3200" dirty="0">
                <a:cs typeface="Times New Roman" pitchFamily="18" charset="0"/>
              </a:rPr>
              <a:t>Foque na informação ou ideia central, mais importante.</a:t>
            </a:r>
            <a:endParaRPr lang="pt-BR" sz="3200" dirty="0"/>
          </a:p>
          <a:p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315328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ídeo 5">
            <a:extLst>
              <a:ext uri="{FF2B5EF4-FFF2-40B4-BE49-F238E27FC236}">
                <a16:creationId xmlns:a16="http://schemas.microsoft.com/office/drawing/2014/main" id="{D43405B5-8AD9-4E8F-A008-633C21A65A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9AD7F70-99A2-4119-BD90-916CFB7D8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>
                <a:solidFill>
                  <a:srgbClr val="FFFFFF"/>
                </a:solidFill>
              </a:rPr>
              <a:t>Fluxos</a:t>
            </a:r>
            <a:r>
              <a:rPr lang="en-US" sz="5200" dirty="0">
                <a:solidFill>
                  <a:srgbClr val="FFFFFF"/>
                </a:solidFill>
              </a:rPr>
              <a:t> de </a:t>
            </a:r>
            <a:r>
              <a:rPr lang="en-US" sz="5200" dirty="0" err="1">
                <a:solidFill>
                  <a:srgbClr val="FFFFFF"/>
                </a:solidFill>
              </a:rPr>
              <a:t>comunicação</a:t>
            </a:r>
            <a:r>
              <a:rPr lang="en-US" sz="5200" dirty="0">
                <a:solidFill>
                  <a:srgbClr val="FFFFFF"/>
                </a:solidFill>
              </a:rPr>
              <a:t> </a:t>
            </a:r>
            <a:r>
              <a:rPr lang="en-US" sz="5200" dirty="0" err="1">
                <a:solidFill>
                  <a:srgbClr val="FFFFFF"/>
                </a:solidFill>
              </a:rPr>
              <a:t>nas</a:t>
            </a:r>
            <a:r>
              <a:rPr lang="en-US" sz="5200" dirty="0">
                <a:solidFill>
                  <a:srgbClr val="FFFFFF"/>
                </a:solidFill>
              </a:rPr>
              <a:t> </a:t>
            </a:r>
            <a:r>
              <a:rPr lang="en-US" sz="5200" dirty="0" err="1">
                <a:solidFill>
                  <a:srgbClr val="FFFFFF"/>
                </a:solidFill>
              </a:rPr>
              <a:t>organizações</a:t>
            </a: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03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46927-5D14-4586-B5BE-66641112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>
                <a:solidFill>
                  <a:srgbClr val="FFFFFF"/>
                </a:solidFill>
              </a:rPr>
              <a:t>Segunda etapa- identificar as ideias secundárias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A55276-E6A6-43DE-AD4A-B8A986445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defTabSz="915010" eaLnBrk="0" hangingPunct="0"/>
            <a:r>
              <a:rPr lang="pt-BR" sz="3600" b="1" dirty="0">
                <a:cs typeface="Times New Roman" pitchFamily="18" charset="0"/>
              </a:rPr>
              <a:t>Há outras informações que ajudam na assimilação de minha mensagem?</a:t>
            </a:r>
            <a:endParaRPr lang="pt-BR" sz="3600" dirty="0">
              <a:cs typeface="Times New Roman" pitchFamily="18" charset="0"/>
            </a:endParaRPr>
          </a:p>
          <a:p>
            <a:pPr defTabSz="915010" eaLnBrk="0" hangingPunct="0"/>
            <a:endParaRPr lang="pt-BR" sz="3600" dirty="0">
              <a:cs typeface="Times New Roman" pitchFamily="18" charset="0"/>
            </a:endParaRPr>
          </a:p>
          <a:p>
            <a:pPr algn="just" defTabSz="915010" eaLnBrk="0" hangingPunct="0"/>
            <a:r>
              <a:rPr lang="pt-BR" sz="3200" dirty="0">
                <a:cs typeface="Times New Roman" pitchFamily="18" charset="0"/>
              </a:rPr>
              <a:t>Levante as ideias ou informações que podem ser úteis, mas que se não forem usadas não comprometem o resultado esperado.</a:t>
            </a:r>
            <a:endParaRPr lang="pt-BR" sz="3200" dirty="0"/>
          </a:p>
          <a:p>
            <a:pPr algn="just"/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3324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95102B-AF13-4AF7-A52B-20AFB912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 dirty="0">
                <a:solidFill>
                  <a:srgbClr val="FFFFFF"/>
                </a:solidFill>
              </a:rPr>
              <a:t>Terceira etapa- retirar do texto todas as ideias terciárias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E08CAB-E3DD-484A-8645-FBD44551A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defTabSz="915010" eaLnBrk="0" hangingPunct="0"/>
            <a:r>
              <a:rPr lang="pt-BR" sz="3600" b="1" dirty="0">
                <a:cs typeface="Times New Roman" pitchFamily="18" charset="0"/>
              </a:rPr>
              <a:t>O que atrapalha na assimilação da ideia principal?</a:t>
            </a:r>
          </a:p>
          <a:p>
            <a:pPr defTabSz="915010" eaLnBrk="0" hangingPunct="0"/>
            <a:endParaRPr lang="pt-BR" sz="3600" dirty="0">
              <a:cs typeface="Times New Roman" pitchFamily="18" charset="0"/>
            </a:endParaRPr>
          </a:p>
          <a:p>
            <a:pPr defTabSz="915010" eaLnBrk="0" hangingPunct="0"/>
            <a:r>
              <a:rPr lang="pt-BR" sz="3600" dirty="0">
                <a:cs typeface="Times New Roman" pitchFamily="18" charset="0"/>
              </a:rPr>
              <a:t>As ideias e detalhes que não atendem ao propósito da mensagem. É necessário aproveitar informações que possam ser interessantes e agregam valor à mensagem. </a:t>
            </a:r>
            <a:endParaRPr lang="pt-BR" sz="3600" dirty="0"/>
          </a:p>
          <a:p>
            <a:pPr algn="just"/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27954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394" name="Título 1"/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55" tIns="45728" rIns="91455" bIns="45728" rtlCol="0" anchor="b">
            <a:normAutofit/>
          </a:bodyPr>
          <a:lstStyle/>
          <a:p>
            <a:pPr algn="r" eaLnBrk="1" hangingPunct="1"/>
            <a:r>
              <a:rPr lang="pt-BR" sz="4000" b="1">
                <a:solidFill>
                  <a:srgbClr val="FFFFFF"/>
                </a:solidFill>
              </a:rPr>
              <a:t>Correção gramatical</a:t>
            </a:r>
          </a:p>
        </p:txBody>
      </p:sp>
      <p:sp>
        <p:nvSpPr>
          <p:cNvPr id="59395" name="Espaço Reservado para Conteúdo 2"/>
          <p:cNvSpPr>
            <a:spLocks noGrp="1"/>
          </p:cNvSpPr>
          <p:nvPr>
            <p:ph idx="1"/>
          </p:nvPr>
        </p:nvSpPr>
        <p:spPr>
          <a:xfrm>
            <a:off x="6503158" y="649480"/>
            <a:ext cx="5079242" cy="5706871"/>
          </a:xfrm>
        </p:spPr>
        <p:txBody>
          <a:bodyPr vert="horz" lIns="91455" tIns="45728" rIns="91455" bIns="45728" rtlCol="0" anchor="ctr">
            <a:normAutofit/>
          </a:bodyPr>
          <a:lstStyle/>
          <a:p>
            <a:pPr eaLnBrk="1" hangingPunct="1"/>
            <a:r>
              <a:rPr lang="pt-BR" sz="2000" dirty="0"/>
              <a:t>Contexto organizacional: privilégio da linguagem formal em comunicações escritas;</a:t>
            </a:r>
          </a:p>
          <a:p>
            <a:pPr eaLnBrk="1" hangingPunct="1"/>
            <a:endParaRPr lang="pt-BR" sz="2000" dirty="0"/>
          </a:p>
          <a:p>
            <a:pPr eaLnBrk="1" hangingPunct="1"/>
            <a:r>
              <a:rPr lang="pt-BR" sz="2000" dirty="0"/>
              <a:t>A padronização da linguagem harmoniza-se com o caráter mais impessoal das relações profissionais, favorecendo a imparcialidade e evitando uma linguagem mais emotiva.</a:t>
            </a:r>
          </a:p>
          <a:p>
            <a:pPr eaLnBrk="1" hangingPunct="1">
              <a:buFontTx/>
              <a:buNone/>
            </a:pPr>
            <a:endParaRPr lang="pt-BR" sz="20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1B024E8-4EB8-4A8F-8081-11272BA9E8BB}" type="slidenum">
              <a:rPr lang="pt-B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pt-B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59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75025197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6306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74079942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9853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ítulo 1"/>
          <p:cNvSpPr>
            <a:spLocks noGrp="1"/>
          </p:cNvSpPr>
          <p:nvPr>
            <p:ph type="title"/>
          </p:nvPr>
        </p:nvSpPr>
        <p:spPr/>
        <p:txBody>
          <a:bodyPr vert="horz" lIns="91455" tIns="45728" rIns="91455" bIns="45728" rtlCol="0" anchor="ctr">
            <a:normAutofit/>
          </a:bodyPr>
          <a:lstStyle/>
          <a:p>
            <a:pPr eaLnBrk="1" hangingPunct="1"/>
            <a:r>
              <a:rPr lang="pt-BR"/>
              <a:t>Referências </a:t>
            </a:r>
          </a:p>
        </p:txBody>
      </p:sp>
      <p:sp>
        <p:nvSpPr>
          <p:cNvPr id="74755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55" tIns="45728" rIns="91455" bIns="45728" rtlCol="0"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pt-BR" sz="1621" dirty="0"/>
              <a:t>BELTRÃO, Odacir; BELTRÃO, </a:t>
            </a:r>
            <a:r>
              <a:rPr lang="pt-BR" sz="1621" dirty="0" err="1"/>
              <a:t>Mariúsa</a:t>
            </a:r>
            <a:r>
              <a:rPr lang="pt-BR" sz="1621" dirty="0"/>
              <a:t>. </a:t>
            </a:r>
            <a:r>
              <a:rPr lang="pt-BR" sz="1621" b="1" dirty="0"/>
              <a:t>Correspondência</a:t>
            </a:r>
            <a:r>
              <a:rPr lang="pt-BR" sz="1621" dirty="0"/>
              <a:t>: linguagem &amp; comunicação</a:t>
            </a:r>
            <a:r>
              <a:rPr lang="pt-BR" sz="1621" b="1" dirty="0"/>
              <a:t>.</a:t>
            </a:r>
            <a:r>
              <a:rPr lang="pt-BR" sz="1621" dirty="0"/>
              <a:t> São Paulo: Atlas, 1998.</a:t>
            </a:r>
          </a:p>
          <a:p>
            <a:pPr eaLnBrk="1" hangingPunct="1">
              <a:lnSpc>
                <a:spcPct val="90000"/>
              </a:lnSpc>
            </a:pPr>
            <a:r>
              <a:rPr lang="pt-BR" sz="1621" dirty="0"/>
              <a:t>BRASIL. Tribunal de Contas do Distrito Federal. Manual de redação oficial.  Brasília: DIPLAN, 2003.</a:t>
            </a:r>
          </a:p>
          <a:p>
            <a:pPr eaLnBrk="1" hangingPunct="1">
              <a:lnSpc>
                <a:spcPct val="90000"/>
              </a:lnSpc>
            </a:pPr>
            <a:r>
              <a:rPr lang="pt-BR" sz="1621" dirty="0"/>
              <a:t>BRASIL. Presidência da República. </a:t>
            </a:r>
            <a:r>
              <a:rPr lang="pt-BR" sz="1621" b="1" dirty="0"/>
              <a:t>Manual de redação da Presidência da República.</a:t>
            </a:r>
            <a:r>
              <a:rPr lang="pt-BR" sz="1621" dirty="0"/>
              <a:t> Gilmar Ferreira Mendes e Nestor José </a:t>
            </a:r>
            <a:r>
              <a:rPr lang="pt-BR" sz="1621" dirty="0" err="1"/>
              <a:t>Forster</a:t>
            </a:r>
            <a:r>
              <a:rPr lang="pt-BR" sz="1621" dirty="0"/>
              <a:t> Júnior.  2. ed. Brasília: 2002.</a:t>
            </a:r>
          </a:p>
          <a:p>
            <a:pPr eaLnBrk="1" hangingPunct="1">
              <a:lnSpc>
                <a:spcPct val="90000"/>
              </a:lnSpc>
            </a:pPr>
            <a:r>
              <a:rPr lang="pt-BR" sz="1621" dirty="0"/>
              <a:t>GOLD, Miriam. </a:t>
            </a:r>
            <a:r>
              <a:rPr lang="pt-BR" sz="1621" b="1" dirty="0"/>
              <a:t>Redação empresarial: </a:t>
            </a:r>
            <a:r>
              <a:rPr lang="pt-BR" sz="1621" dirty="0"/>
              <a:t>escrevendo com sucesso na era da globalização. 2. ed. São Paulo: Pearson </a:t>
            </a:r>
            <a:r>
              <a:rPr lang="pt-BR" sz="1621" dirty="0" err="1"/>
              <a:t>Education</a:t>
            </a:r>
            <a:r>
              <a:rPr lang="pt-BR" sz="1621" dirty="0"/>
              <a:t> do Brasil, 2002.</a:t>
            </a:r>
          </a:p>
          <a:p>
            <a:pPr eaLnBrk="1" hangingPunct="1">
              <a:lnSpc>
                <a:spcPct val="90000"/>
              </a:lnSpc>
            </a:pPr>
            <a:r>
              <a:rPr lang="pt-BR" sz="1621" dirty="0"/>
              <a:t>MEDEIROS, João Bosco. </a:t>
            </a:r>
            <a:r>
              <a:rPr lang="pt-BR" sz="1621" b="1" dirty="0"/>
              <a:t>Correspondência</a:t>
            </a:r>
            <a:r>
              <a:rPr lang="pt-BR" sz="1621" dirty="0"/>
              <a:t>: técnicas de comunicação criativa. 19. ed. São Paulo: Atlas, 2008</a:t>
            </a:r>
          </a:p>
          <a:p>
            <a:pPr eaLnBrk="1" hangingPunct="1">
              <a:lnSpc>
                <a:spcPct val="90000"/>
              </a:lnSpc>
            </a:pPr>
            <a:r>
              <a:rPr lang="pt-BR" sz="1621" dirty="0"/>
              <a:t>MEDEIROS, João Bosco. </a:t>
            </a:r>
            <a:r>
              <a:rPr lang="pt-BR" sz="1621" b="1" dirty="0"/>
              <a:t>Português instrumental</a:t>
            </a:r>
            <a:r>
              <a:rPr lang="pt-BR" sz="1621" i="1" dirty="0"/>
              <a:t>.</a:t>
            </a:r>
            <a:r>
              <a:rPr lang="pt-BR" sz="1621" dirty="0"/>
              <a:t> São Paulo: Atlas, 2000.</a:t>
            </a:r>
          </a:p>
          <a:p>
            <a:pPr eaLnBrk="1" hangingPunct="1">
              <a:lnSpc>
                <a:spcPct val="90000"/>
              </a:lnSpc>
            </a:pPr>
            <a:r>
              <a:rPr lang="pt-BR" sz="1621" dirty="0"/>
              <a:t>MEDEIROS, João Bosco. </a:t>
            </a:r>
            <a:r>
              <a:rPr lang="pt-BR" sz="1621" b="1" dirty="0"/>
              <a:t>Redação empresarial</a:t>
            </a:r>
            <a:r>
              <a:rPr lang="pt-BR" sz="1621" dirty="0"/>
              <a:t>. São Paulo: Atlas, 1989.</a:t>
            </a:r>
          </a:p>
          <a:p>
            <a:pPr eaLnBrk="1" hangingPunct="1">
              <a:lnSpc>
                <a:spcPct val="90000"/>
              </a:lnSpc>
            </a:pPr>
            <a:r>
              <a:rPr lang="pt-BR" sz="1621" dirty="0"/>
              <a:t> PRETI, D. (Org.). Análise de textos orais. São Paulo, </a:t>
            </a:r>
            <a:r>
              <a:rPr lang="pt-BR" sz="1621" dirty="0" err="1"/>
              <a:t>Humanitas</a:t>
            </a:r>
            <a:r>
              <a:rPr lang="pt-BR" sz="1621" dirty="0"/>
              <a:t>, 1997. </a:t>
            </a:r>
          </a:p>
          <a:p>
            <a:pPr eaLnBrk="1" hangingPunct="1">
              <a:lnSpc>
                <a:spcPct val="90000"/>
              </a:lnSpc>
            </a:pPr>
            <a:r>
              <a:rPr lang="pt-BR" sz="1621" dirty="0"/>
              <a:t>QUEIROZ, Maria Inez Silva</a:t>
            </a:r>
            <a:r>
              <a:rPr lang="pt-BR" sz="1621" b="1" dirty="0"/>
              <a:t>. Formas de tratamento e outros aspectos da redação oficial</a:t>
            </a:r>
            <a:r>
              <a:rPr lang="pt-BR" sz="1621" i="1" dirty="0"/>
              <a:t>.</a:t>
            </a:r>
            <a:r>
              <a:rPr lang="pt-BR" sz="1621" dirty="0"/>
              <a:t> São Luís: </a:t>
            </a:r>
            <a:r>
              <a:rPr lang="pt-BR" sz="1621" dirty="0" err="1"/>
              <a:t>Lithograf</a:t>
            </a:r>
            <a:r>
              <a:rPr lang="pt-BR" sz="1621" dirty="0"/>
              <a:t>, 2000.</a:t>
            </a:r>
          </a:p>
          <a:p>
            <a:pPr eaLnBrk="1" hangingPunct="1">
              <a:lnSpc>
                <a:spcPct val="90000"/>
              </a:lnSpc>
            </a:pPr>
            <a:r>
              <a:rPr lang="pt-BR" sz="1621" dirty="0"/>
              <a:t>.______. </a:t>
            </a:r>
            <a:r>
              <a:rPr lang="pt-BR" sz="1621" b="1" dirty="0"/>
              <a:t>Português instrumental</a:t>
            </a:r>
            <a:r>
              <a:rPr lang="pt-BR" sz="1621" dirty="0"/>
              <a:t>: para cursos de contabilidade e administração. São Paulo: Atlas, 1994.</a:t>
            </a:r>
          </a:p>
          <a:p>
            <a:pPr eaLnBrk="1" hangingPunct="1">
              <a:lnSpc>
                <a:spcPct val="90000"/>
              </a:lnSpc>
            </a:pPr>
            <a:r>
              <a:rPr lang="pt-BR" sz="1621" dirty="0"/>
              <a:t>______. </a:t>
            </a:r>
            <a:r>
              <a:rPr lang="pt-BR" sz="1621" b="1" dirty="0"/>
              <a:t>Redação empresarial</a:t>
            </a:r>
            <a:r>
              <a:rPr lang="pt-BR" sz="1621" dirty="0"/>
              <a:t>. 6. ed. São Paulo: Atlas, 2009. </a:t>
            </a:r>
          </a:p>
          <a:p>
            <a:pPr eaLnBrk="1" hangingPunct="1">
              <a:lnSpc>
                <a:spcPct val="90000"/>
              </a:lnSpc>
            </a:pPr>
            <a:r>
              <a:rPr lang="pt-BR" sz="1621" dirty="0"/>
              <a:t>MOYSÉS, Carlos Alberto. </a:t>
            </a:r>
            <a:r>
              <a:rPr lang="pt-BR" sz="1621" b="1" dirty="0"/>
              <a:t>Língua portuguesa, atividades de leitura e produção de textos. </a:t>
            </a:r>
            <a:r>
              <a:rPr lang="pt-BR" sz="1621" dirty="0"/>
              <a:t>São Paulo: Saraiva, 2005.</a:t>
            </a:r>
          </a:p>
          <a:p>
            <a:pPr eaLnBrk="1" hangingPunct="1">
              <a:lnSpc>
                <a:spcPct val="90000"/>
              </a:lnSpc>
            </a:pPr>
            <a:r>
              <a:rPr lang="pt-BR" sz="1621" dirty="0"/>
              <a:t>PIMENTEL, C. </a:t>
            </a:r>
            <a:r>
              <a:rPr lang="pt-BR" sz="1621" b="1" dirty="0"/>
              <a:t>A redação nos negócios</a:t>
            </a:r>
            <a:r>
              <a:rPr lang="pt-BR" sz="1621" dirty="0"/>
              <a:t>. Rio de Janeiro: </a:t>
            </a:r>
            <a:r>
              <a:rPr lang="pt-BR" sz="1621" dirty="0" err="1"/>
              <a:t>Elsevier</a:t>
            </a:r>
            <a:r>
              <a:rPr lang="pt-BR" sz="1621" dirty="0"/>
              <a:t>, 2005.</a:t>
            </a:r>
          </a:p>
          <a:p>
            <a:pPr eaLnBrk="1" hangingPunct="1">
              <a:lnSpc>
                <a:spcPct val="90000"/>
              </a:lnSpc>
            </a:pPr>
            <a:r>
              <a:rPr lang="pt-BR" sz="1621" dirty="0"/>
              <a:t>TEIXEIRA, Leonardo. </a:t>
            </a:r>
            <a:r>
              <a:rPr lang="pt-BR" sz="1621" b="1" dirty="0"/>
              <a:t>Comunicação na empresa</a:t>
            </a:r>
            <a:r>
              <a:rPr lang="pt-BR" sz="1621" dirty="0"/>
              <a:t>. Rio de Janeiro: FGV, 2007.</a:t>
            </a:r>
          </a:p>
          <a:p>
            <a:pPr eaLnBrk="1" hangingPunct="1">
              <a:lnSpc>
                <a:spcPct val="90000"/>
              </a:lnSpc>
            </a:pPr>
            <a:r>
              <a:rPr lang="pt-BR" sz="1621" dirty="0"/>
              <a:t>https://www.senacrs.com.br/cursos_rede/comunicacao_empresarial/html/redacao_empresarial/textos_tecnicos/index.html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24E8-4EB8-4A8F-8081-11272BA9E8BB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18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20855C-9FA4-417A-BE67-63C022F81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E6A49B-1B06-403E-8CC5-ACB38A6BD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1366160" y="1660121"/>
            <a:ext cx="9623404" cy="33054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kern="12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Empecilhos à boa comunicação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kern="12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empresarial: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kern="12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os </a:t>
            </a:r>
            <a:r>
              <a:rPr lang="en-US" sz="5500" b="1" i="1" kern="120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vícios</a:t>
            </a:r>
          </a:p>
        </p:txBody>
      </p:sp>
    </p:spTree>
    <p:extLst>
      <p:ext uri="{BB962C8B-B14F-4D97-AF65-F5344CB8AC3E}">
        <p14:creationId xmlns:p14="http://schemas.microsoft.com/office/powerpoint/2010/main" val="2938581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2D6DD8-FAD6-401D-9DE6-71DD04C98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1BAD33E9-3181-4B0F-B82D-384777D81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CF64871D-491F-4731-8BF2-391FF2F06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27398484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5949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22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4984" y="891712"/>
            <a:ext cx="5309616" cy="5160789"/>
          </a:xfrm>
        </p:spPr>
        <p:txBody>
          <a:bodyPr anchor="ctr">
            <a:normAutofit/>
          </a:bodyPr>
          <a:lstStyle/>
          <a:p>
            <a:r>
              <a:rPr lang="pt-BR" sz="4800" b="1">
                <a:solidFill>
                  <a:schemeClr val="bg1"/>
                </a:solidFill>
              </a:rPr>
              <a:t>VERBOSIDADES</a:t>
            </a:r>
            <a:br>
              <a:rPr lang="pt-BR" sz="4800" b="1">
                <a:solidFill>
                  <a:schemeClr val="bg1"/>
                </a:solidFill>
              </a:rPr>
            </a:br>
            <a:endParaRPr lang="pt-BR" sz="4800" b="1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12302" y="891713"/>
            <a:ext cx="4584882" cy="5160790"/>
          </a:xfrm>
        </p:spPr>
        <p:txBody>
          <a:bodyPr anchor="ctr">
            <a:normAutofit/>
          </a:bodyPr>
          <a:lstStyle/>
          <a:p>
            <a:r>
              <a:rPr lang="pt-BR" sz="1800">
                <a:solidFill>
                  <a:schemeClr val="bg1"/>
                </a:solidFill>
              </a:rPr>
              <a:t>É a característica de dizer, de forma complexa, o que pode ser dito de maneira mais simples.</a:t>
            </a:r>
          </a:p>
          <a:p>
            <a:endParaRPr lang="pt-BR" sz="1800">
              <a:solidFill>
                <a:schemeClr val="bg1"/>
              </a:solidFill>
            </a:endParaRPr>
          </a:p>
          <a:p>
            <a:endParaRPr lang="pt-BR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72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1670817" y="434978"/>
          <a:ext cx="8884139" cy="610671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4118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6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50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Expressões evitáveis </a:t>
                      </a:r>
                      <a:endParaRPr lang="pt-BR" sz="16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Substituir por </a:t>
                      </a:r>
                      <a:endParaRPr lang="pt-BR" sz="16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0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Supracitado / acima citado</a:t>
                      </a:r>
                      <a:endParaRPr lang="pt-BR" sz="16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/>
                        <a:t>Citado</a:t>
                      </a:r>
                      <a:endParaRPr lang="pt-BR" sz="1600" b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50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encarecemos a V. </a:t>
                      </a:r>
                      <a:r>
                        <a:rPr lang="pt-BR" sz="1600" dirty="0" err="1"/>
                        <a:t>Sa</a:t>
                      </a:r>
                      <a:r>
                        <a:rPr lang="pt-BR" sz="1600" dirty="0"/>
                        <a:t>...</a:t>
                      </a:r>
                      <a:endParaRPr lang="pt-BR" sz="16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solicitamos...</a:t>
                      </a:r>
                      <a:endParaRPr lang="pt-BR" sz="16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50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somos de opinião que...</a:t>
                      </a:r>
                      <a:endParaRPr lang="pt-BR" sz="16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/>
                        <a:t>acreditamos, consideramos...</a:t>
                      </a:r>
                      <a:endParaRPr lang="pt-BR" sz="1600" b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0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temos em nosso poder...</a:t>
                      </a:r>
                      <a:endParaRPr lang="pt-BR" sz="16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/>
                        <a:t>recebemos...</a:t>
                      </a:r>
                      <a:endParaRPr lang="pt-BR" sz="1600" b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50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temos a informar que...</a:t>
                      </a:r>
                      <a:endParaRPr lang="pt-BR" sz="16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/>
                        <a:t>informamos...</a:t>
                      </a:r>
                      <a:endParaRPr lang="pt-BR" sz="1600" b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50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vimos por meio desta informar...</a:t>
                      </a:r>
                      <a:endParaRPr lang="pt-BR" sz="16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/>
                        <a:t>informamos...</a:t>
                      </a:r>
                      <a:endParaRPr lang="pt-BR" sz="1600" b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50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venho através desta solicitar</a:t>
                      </a:r>
                      <a:endParaRPr lang="pt-BR" sz="16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solicito...</a:t>
                      </a:r>
                      <a:endParaRPr lang="pt-BR" sz="16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50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levamos a seu conhecimento</a:t>
                      </a:r>
                      <a:endParaRPr lang="pt-BR" sz="16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/>
                        <a:t>informamos...</a:t>
                      </a:r>
                      <a:endParaRPr lang="pt-BR" sz="1600" b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254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causou-nos espécie a decisão...</a:t>
                      </a:r>
                      <a:endParaRPr lang="pt-BR" sz="16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causou-nos estranheza, estranhamos, fomos surpreendidos...</a:t>
                      </a:r>
                      <a:endParaRPr lang="pt-BR" sz="16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50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/>
                        <a:t>consternou-nos profundamente...</a:t>
                      </a:r>
                      <a:endParaRPr lang="pt-BR" sz="1600" b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lamentamos profundamente...</a:t>
                      </a:r>
                      <a:endParaRPr lang="pt-BR" sz="16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550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/>
                        <a:t>devido ao fato de que...</a:t>
                      </a:r>
                      <a:endParaRPr lang="pt-BR" sz="1600" b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devido a, por causa de...</a:t>
                      </a:r>
                      <a:endParaRPr lang="pt-BR" sz="16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50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/>
                        <a:t>precípua</a:t>
                      </a:r>
                      <a:endParaRPr lang="pt-BR" sz="1600" b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/>
                        <a:t>Principal</a:t>
                      </a:r>
                      <a:endParaRPr lang="pt-BR" sz="1600" b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50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/>
                        <a:t>destarte</a:t>
                      </a:r>
                      <a:endParaRPr lang="pt-BR" sz="1600" b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dessa forma, dessa maneira</a:t>
                      </a:r>
                      <a:endParaRPr lang="pt-BR" sz="16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550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/>
                        <a:t>referenciado</a:t>
                      </a:r>
                      <a:endParaRPr lang="pt-BR" sz="1600" b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Referido</a:t>
                      </a:r>
                      <a:endParaRPr lang="pt-BR" sz="16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550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/>
                        <a:t>aprazada</a:t>
                      </a:r>
                      <a:endParaRPr lang="pt-BR" sz="1600" b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/>
                        <a:t>dentro do prazo</a:t>
                      </a:r>
                      <a:endParaRPr lang="pt-BR" sz="1600" b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550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/>
                        <a:t>aproveitando o ensejo, anexamos...</a:t>
                      </a:r>
                      <a:endParaRPr lang="pt-BR" sz="1600" b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anexamos...</a:t>
                      </a:r>
                      <a:endParaRPr lang="pt-BR" sz="16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0254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/>
                        <a:t>as palestras já estão inseridas no contexto da programação</a:t>
                      </a:r>
                      <a:endParaRPr lang="pt-BR" sz="1600" b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as palestras já estão na programação</a:t>
                      </a:r>
                      <a:endParaRPr lang="pt-BR" sz="16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550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/>
                        <a:t>via de regra, os procedimentos...</a:t>
                      </a:r>
                      <a:endParaRPr lang="pt-BR" sz="1600" b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geralmente, os procedimentos...</a:t>
                      </a:r>
                      <a:endParaRPr lang="pt-BR" sz="16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550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sem mais para o momento...</a:t>
                      </a:r>
                      <a:endParaRPr lang="pt-BR" sz="16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Atenciosamente</a:t>
                      </a:r>
                      <a:endParaRPr lang="pt-BR" sz="16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50254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/>
                        <a:t>devemos concluir, de acordo com o que dissemos acima...</a:t>
                      </a:r>
                      <a:endParaRPr lang="pt-BR" sz="1600" b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/>
                        <a:t>concluímos que...</a:t>
                      </a:r>
                      <a:endParaRPr lang="pt-BR" sz="1600" b="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6337" marR="36337" marT="8462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19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2B8E51-CF22-4A40-BA1B-61E108898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Fluxo descendente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F610F0F-1B0E-4349-ABB3-7C8B3B6E6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395" t="21115" r="37648" b="53548"/>
          <a:stretch/>
        </p:blipFill>
        <p:spPr>
          <a:xfrm>
            <a:off x="5195454" y="723406"/>
            <a:ext cx="5451592" cy="299328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11EC137-3114-4CE4-8E9D-A61DF19EFF61}"/>
              </a:ext>
            </a:extLst>
          </p:cNvPr>
          <p:cNvSpPr txBox="1"/>
          <p:nvPr/>
        </p:nvSpPr>
        <p:spPr>
          <a:xfrm>
            <a:off x="5195454" y="4550134"/>
            <a:ext cx="4890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Processo de informação da direção enviada aos seus subalternos - comunicação administrativa oficial; procedimentos, normas, filosofias que regem a empresa.</a:t>
            </a:r>
          </a:p>
        </p:txBody>
      </p:sp>
    </p:spTree>
    <p:extLst>
      <p:ext uri="{BB962C8B-B14F-4D97-AF65-F5344CB8AC3E}">
        <p14:creationId xmlns:p14="http://schemas.microsoft.com/office/powerpoint/2010/main" val="2198543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22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4984" y="891712"/>
            <a:ext cx="5309616" cy="5160789"/>
          </a:xfrm>
        </p:spPr>
        <p:txBody>
          <a:bodyPr anchor="ctr">
            <a:normAutofit/>
          </a:bodyPr>
          <a:lstStyle/>
          <a:p>
            <a:r>
              <a:rPr lang="pt-BR" sz="4800" b="1">
                <a:solidFill>
                  <a:schemeClr val="bg1"/>
                </a:solidFill>
              </a:rPr>
              <a:t>Verbosidade: como evitá-la</a:t>
            </a:r>
            <a:r>
              <a:rPr lang="pt-BR" sz="480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12302" y="891713"/>
            <a:ext cx="4584882" cy="5160790"/>
          </a:xfrm>
        </p:spPr>
        <p:txBody>
          <a:bodyPr anchor="ctr">
            <a:normAutofit/>
          </a:bodyPr>
          <a:lstStyle/>
          <a:p>
            <a:r>
              <a:rPr lang="pt-BR" sz="1800">
                <a:solidFill>
                  <a:schemeClr val="bg1"/>
                </a:solidFill>
              </a:rPr>
              <a:t>Substitua um vocabulário rebuscado por um vocabulário mais simples.</a:t>
            </a:r>
          </a:p>
          <a:p>
            <a:endParaRPr lang="pt-BR" sz="1800">
              <a:solidFill>
                <a:schemeClr val="bg1"/>
              </a:solidFill>
            </a:endParaRPr>
          </a:p>
          <a:p>
            <a:r>
              <a:rPr lang="pt-BR" sz="1800">
                <a:solidFill>
                  <a:schemeClr val="bg1"/>
                </a:solidFill>
              </a:rPr>
              <a:t>Prefira sempre frases e parágrafos curtos a longos.</a:t>
            </a:r>
          </a:p>
          <a:p>
            <a:endParaRPr lang="pt-BR" sz="1800">
              <a:solidFill>
                <a:schemeClr val="bg1"/>
              </a:solidFill>
            </a:endParaRPr>
          </a:p>
          <a:p>
            <a:r>
              <a:rPr lang="pt-BR" sz="1800">
                <a:solidFill>
                  <a:schemeClr val="bg1"/>
                </a:solidFill>
              </a:rPr>
              <a:t>Escreva uma ideia em cada parágrafo.</a:t>
            </a:r>
          </a:p>
          <a:p>
            <a:endParaRPr lang="pt-BR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188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20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4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4984" y="891712"/>
            <a:ext cx="5309616" cy="5160789"/>
          </a:xfrm>
        </p:spPr>
        <p:txBody>
          <a:bodyPr anchor="ctr">
            <a:normAutofit/>
          </a:bodyPr>
          <a:lstStyle/>
          <a:p>
            <a:r>
              <a:rPr lang="pt-BR" sz="4800" b="1">
                <a:solidFill>
                  <a:schemeClr val="bg1"/>
                </a:solidFill>
              </a:rPr>
              <a:t>CHAVÕES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12302" y="891713"/>
            <a:ext cx="4584882" cy="5160790"/>
          </a:xfrm>
        </p:spPr>
        <p:txBody>
          <a:bodyPr anchor="ctr">
            <a:norm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São expressões antiquadas incorporadas como linguagem do texto empresarial.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Normalmente são expressões usadas antes da modernização do texto empresarial.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Papel negativo: falha no poder de mobilização do leitor. </a:t>
            </a:r>
          </a:p>
          <a:p>
            <a:endParaRPr lang="pt-BR" sz="1800" dirty="0">
              <a:solidFill>
                <a:schemeClr val="bg1"/>
              </a:solidFill>
            </a:endParaRPr>
          </a:p>
          <a:p>
            <a:endParaRPr lang="pt-B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215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20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4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4984" y="891712"/>
            <a:ext cx="5309616" cy="5160789"/>
          </a:xfrm>
        </p:spPr>
        <p:txBody>
          <a:bodyPr anchor="ctr">
            <a:normAutofit/>
          </a:bodyPr>
          <a:lstStyle/>
          <a:p>
            <a:r>
              <a:rPr lang="pt-BR" sz="4800">
                <a:solidFill>
                  <a:schemeClr val="bg1"/>
                </a:solidFill>
              </a:rPr>
              <a:t>CHAVÕES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12302" y="891713"/>
            <a:ext cx="4584882" cy="5160790"/>
          </a:xfrm>
        </p:spPr>
        <p:txBody>
          <a:bodyPr anchor="ctr">
            <a:normAutofit/>
          </a:bodyPr>
          <a:lstStyle/>
          <a:p>
            <a:r>
              <a:rPr lang="pt-BR" sz="1800" b="1">
                <a:solidFill>
                  <a:schemeClr val="bg1"/>
                </a:solidFill>
              </a:rPr>
              <a:t>Outrossim, debalde, destarte</a:t>
            </a:r>
            <a:r>
              <a:rPr lang="pt-BR" sz="1800">
                <a:solidFill>
                  <a:schemeClr val="bg1"/>
                </a:solidFill>
              </a:rPr>
              <a:t>... </a:t>
            </a:r>
          </a:p>
          <a:p>
            <a:r>
              <a:rPr lang="pt-BR" sz="1800">
                <a:solidFill>
                  <a:schemeClr val="bg1"/>
                </a:solidFill>
              </a:rPr>
              <a:t>Vimos, </a:t>
            </a:r>
            <a:r>
              <a:rPr lang="pt-BR" sz="1800" b="1">
                <a:solidFill>
                  <a:schemeClr val="bg1"/>
                </a:solidFill>
              </a:rPr>
              <a:t>através desta/ pela presente </a:t>
            </a:r>
            <a:r>
              <a:rPr lang="pt-BR" sz="1800">
                <a:solidFill>
                  <a:schemeClr val="bg1"/>
                </a:solidFill>
              </a:rPr>
              <a:t>solicitar...</a:t>
            </a:r>
          </a:p>
          <a:p>
            <a:r>
              <a:rPr lang="pt-BR" sz="1800">
                <a:solidFill>
                  <a:schemeClr val="bg1"/>
                </a:solidFill>
              </a:rPr>
              <a:t>Solicitamos a </a:t>
            </a:r>
            <a:r>
              <a:rPr lang="pt-BR" sz="1800" b="1">
                <a:solidFill>
                  <a:schemeClr val="bg1"/>
                </a:solidFill>
              </a:rPr>
              <a:t>V. Sa</a:t>
            </a:r>
            <a:r>
              <a:rPr lang="pt-BR" sz="1800">
                <a:solidFill>
                  <a:schemeClr val="bg1"/>
                </a:solidFill>
              </a:rPr>
              <a:t>. a inclusão de Maria de Fátima Melo no curso de Administração...</a:t>
            </a:r>
          </a:p>
          <a:p>
            <a:r>
              <a:rPr lang="pt-BR" sz="1800" b="1">
                <a:solidFill>
                  <a:schemeClr val="bg1"/>
                </a:solidFill>
              </a:rPr>
              <a:t>Acusamos</a:t>
            </a:r>
            <a:r>
              <a:rPr lang="pt-BR" sz="1800">
                <a:solidFill>
                  <a:schemeClr val="bg1"/>
                </a:solidFill>
              </a:rPr>
              <a:t> o recebimento de seu ofício</a:t>
            </a:r>
          </a:p>
          <a:p>
            <a:r>
              <a:rPr lang="pt-BR" sz="1800">
                <a:solidFill>
                  <a:schemeClr val="bg1"/>
                </a:solidFill>
              </a:rPr>
              <a:t>Em resposta ao contrato </a:t>
            </a:r>
            <a:r>
              <a:rPr lang="pt-BR" sz="1800" b="1">
                <a:solidFill>
                  <a:schemeClr val="bg1"/>
                </a:solidFill>
              </a:rPr>
              <a:t>referenciado</a:t>
            </a:r>
          </a:p>
          <a:p>
            <a:r>
              <a:rPr lang="pt-BR" sz="1800" b="1">
                <a:solidFill>
                  <a:schemeClr val="bg1"/>
                </a:solidFill>
              </a:rPr>
              <a:t>Reiteramos protestos de elevada estima e consideração</a:t>
            </a:r>
          </a:p>
          <a:p>
            <a:r>
              <a:rPr lang="pt-BR" sz="1800" b="1">
                <a:solidFill>
                  <a:schemeClr val="bg1"/>
                </a:solidFill>
              </a:rPr>
              <a:t>Sem mais para o momento...</a:t>
            </a:r>
          </a:p>
        </p:txBody>
      </p:sp>
    </p:spTree>
    <p:extLst>
      <p:ext uri="{BB962C8B-B14F-4D97-AF65-F5344CB8AC3E}">
        <p14:creationId xmlns:p14="http://schemas.microsoft.com/office/powerpoint/2010/main" val="4006616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22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4984" y="891712"/>
            <a:ext cx="5309616" cy="5160789"/>
          </a:xfrm>
        </p:spPr>
        <p:txBody>
          <a:bodyPr anchor="ctr">
            <a:norm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Tautologias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12302" y="891713"/>
            <a:ext cx="4584882" cy="5160790"/>
          </a:xfrm>
        </p:spPr>
        <p:txBody>
          <a:bodyPr anchor="ctr">
            <a:norm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Consiste em repetir uma ideia, de forma viciada, com palavras diferentes, mas com o mesmo sentido</a:t>
            </a:r>
            <a:r>
              <a:rPr lang="pt-BR" sz="1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10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Exemplos de tautologias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pt-BR" sz="1700"/>
              <a:t>Elo de ligação</a:t>
            </a:r>
          </a:p>
          <a:p>
            <a:r>
              <a:rPr lang="pt-BR" sz="1700"/>
              <a:t>Subir para cima, descer para baixo</a:t>
            </a:r>
          </a:p>
          <a:p>
            <a:r>
              <a:rPr lang="pt-BR" sz="1700"/>
              <a:t>Acabamento final</a:t>
            </a:r>
          </a:p>
          <a:p>
            <a:r>
              <a:rPr lang="pt-BR" sz="1700"/>
              <a:t>Certeza absoluta</a:t>
            </a:r>
          </a:p>
          <a:p>
            <a:r>
              <a:rPr lang="pt-BR" sz="1700"/>
              <a:t>Quantia exata</a:t>
            </a:r>
          </a:p>
          <a:p>
            <a:r>
              <a:rPr lang="pt-BR" sz="1700"/>
              <a:t>Nos dias 03, 04 e 05 inclusive</a:t>
            </a:r>
          </a:p>
          <a:p>
            <a:r>
              <a:rPr lang="pt-BR" sz="1700"/>
              <a:t>Última versão definitiva</a:t>
            </a:r>
          </a:p>
          <a:p>
            <a:r>
              <a:rPr lang="pt-BR" sz="1700"/>
              <a:t>A seu critério pessoal</a:t>
            </a:r>
          </a:p>
          <a:p>
            <a:r>
              <a:rPr lang="pt-BR" sz="1700"/>
              <a:t>Exceder m muito</a:t>
            </a:r>
          </a:p>
          <a:p>
            <a:r>
              <a:rPr lang="pt-BR" sz="1700"/>
              <a:t>Conviver junto</a:t>
            </a:r>
          </a:p>
          <a:p>
            <a:r>
              <a:rPr lang="pt-BR" sz="1700"/>
              <a:t>Anexo junto à carta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pt-BR" sz="1900"/>
              <a:t>Encarar de frente</a:t>
            </a:r>
          </a:p>
          <a:p>
            <a:r>
              <a:rPr lang="pt-BR" sz="1900"/>
              <a:t>Multidão de pessoas</a:t>
            </a:r>
          </a:p>
          <a:p>
            <a:r>
              <a:rPr lang="pt-BR" sz="1900"/>
              <a:t>Escolha opcional</a:t>
            </a:r>
          </a:p>
          <a:p>
            <a:r>
              <a:rPr lang="pt-BR" sz="1900"/>
              <a:t>Surpresa inesperada</a:t>
            </a:r>
          </a:p>
          <a:p>
            <a:r>
              <a:rPr lang="pt-BR" sz="1900"/>
              <a:t>Planejar antecipadamente</a:t>
            </a:r>
          </a:p>
          <a:p>
            <a:r>
              <a:rPr lang="pt-BR" sz="1900"/>
              <a:t>Gritar bem alto</a:t>
            </a:r>
          </a:p>
          <a:p>
            <a:r>
              <a:rPr lang="pt-BR" sz="1900"/>
              <a:t>Vereador da cidade</a:t>
            </a:r>
          </a:p>
          <a:p>
            <a:r>
              <a:rPr lang="pt-BR" sz="1900"/>
              <a:t>Detalhes minuciosos</a:t>
            </a:r>
          </a:p>
          <a:p>
            <a:r>
              <a:rPr lang="pt-BR" sz="1900"/>
              <a:t>Todos foram unânimes</a:t>
            </a:r>
          </a:p>
          <a:p>
            <a:r>
              <a:rPr lang="pt-BR" sz="1900"/>
              <a:t>Há anos atrás</a:t>
            </a:r>
          </a:p>
          <a:p>
            <a:r>
              <a:rPr lang="pt-BR" sz="1900"/>
              <a:t>Juntamente com</a:t>
            </a:r>
          </a:p>
        </p:txBody>
      </p:sp>
    </p:spTree>
    <p:extLst>
      <p:ext uri="{BB962C8B-B14F-4D97-AF65-F5344CB8AC3E}">
        <p14:creationId xmlns:p14="http://schemas.microsoft.com/office/powerpoint/2010/main" val="4032830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Coloquialismo excessivo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Maneira informal de comunicação com registro de linguagem familiar. </a:t>
            </a:r>
          </a:p>
          <a:p>
            <a:r>
              <a:rPr lang="pt-BR" dirty="0"/>
              <a:t>Não adequado à comunicação empresarial escrita. </a:t>
            </a:r>
          </a:p>
          <a:p>
            <a:r>
              <a:rPr lang="pt-BR" dirty="0"/>
              <a:t>Na comunicação eletrônica empresarial: uso do padrão formal. </a:t>
            </a:r>
          </a:p>
          <a:p>
            <a:r>
              <a:rPr lang="pt-BR" dirty="0"/>
              <a:t>Simplicidade sim, coloquialismo não. </a:t>
            </a:r>
          </a:p>
          <a:p>
            <a:pPr marL="0" indent="0">
              <a:buNone/>
            </a:pPr>
            <a:r>
              <a:rPr lang="pt-BR" dirty="0"/>
              <a:t>    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Coloquialismo excessivo = falta de credibilidade</a:t>
            </a:r>
          </a:p>
          <a:p>
            <a:pPr marL="0" indent="0" algn="ctr">
              <a:buNone/>
            </a:pP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2524259" y="4842456"/>
            <a:ext cx="7173533" cy="64394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7360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22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4984" y="891712"/>
            <a:ext cx="5309616" cy="5160789"/>
          </a:xfrm>
        </p:spPr>
        <p:txBody>
          <a:bodyPr anchor="ctr">
            <a:normAutofit/>
          </a:bodyPr>
          <a:lstStyle/>
          <a:p>
            <a:r>
              <a:rPr lang="pt-BR" sz="4800" b="1">
                <a:solidFill>
                  <a:schemeClr val="bg1"/>
                </a:solidFill>
              </a:rPr>
              <a:t>Jargão técnico fora de contexto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6412302" y="891713"/>
            <a:ext cx="4584882" cy="51607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pt-BR" sz="1800">
                <a:solidFill>
                  <a:schemeClr val="bg1"/>
                </a:solidFill>
              </a:rPr>
              <a:t>Maneira característica e específica de um determinado grupo se comunicar. </a:t>
            </a:r>
          </a:p>
          <a:p>
            <a:r>
              <a:rPr lang="pt-BR" sz="1800">
                <a:solidFill>
                  <a:schemeClr val="bg1"/>
                </a:solidFill>
              </a:rPr>
              <a:t> Apropriado se os leitores dominam a linguagem. </a:t>
            </a:r>
          </a:p>
          <a:p>
            <a:r>
              <a:rPr lang="pt-BR" sz="1800">
                <a:solidFill>
                  <a:schemeClr val="bg1"/>
                </a:solidFill>
              </a:rPr>
              <a:t>Inapropriado quando há leitores de variadas profissões. </a:t>
            </a:r>
          </a:p>
          <a:p>
            <a:r>
              <a:rPr lang="pt-BR" sz="1800">
                <a:solidFill>
                  <a:schemeClr val="bg1"/>
                </a:solidFill>
              </a:rPr>
              <a:t>A linguagem técnica e os jargões devem ser usados apenas em situações que os exijam. </a:t>
            </a:r>
          </a:p>
        </p:txBody>
      </p:sp>
    </p:spTree>
    <p:extLst>
      <p:ext uri="{BB962C8B-B14F-4D97-AF65-F5344CB8AC3E}">
        <p14:creationId xmlns:p14="http://schemas.microsoft.com/office/powerpoint/2010/main" val="2457255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8F7796-FFF9-4DD2-A375-B085DE15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Fluxos ascendentes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117D3D1-26AF-4941-8A57-1B42F84C6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500" t="58658" r="38544" b="16825"/>
          <a:stretch/>
        </p:blipFill>
        <p:spPr>
          <a:xfrm>
            <a:off x="5748698" y="1275963"/>
            <a:ext cx="4638992" cy="246476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9EB807A-F05D-4FC6-968C-BCD75FD7C6E8}"/>
              </a:ext>
            </a:extLst>
          </p:cNvPr>
          <p:cNvSpPr txBox="1"/>
          <p:nvPr/>
        </p:nvSpPr>
        <p:spPr>
          <a:xfrm>
            <a:off x="5514109" y="4087091"/>
            <a:ext cx="4904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É a comunicação que se inicia das posições inferiores da estrutura organizacional e, por meio de veículos de comunicação planejados, chegam à cúpula diretiva da empresa. O fluxo ascendente pode se dar por meio das pesquisas de clima organizacional, das caixas de sugestões e das reuniões com os empregados. </a:t>
            </a:r>
          </a:p>
        </p:txBody>
      </p:sp>
    </p:spTree>
    <p:extLst>
      <p:ext uri="{BB962C8B-B14F-4D97-AF65-F5344CB8AC3E}">
        <p14:creationId xmlns:p14="http://schemas.microsoft.com/office/powerpoint/2010/main" val="1962870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6A0210-8F4F-4917-A30A-0A5AD24BA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Fluxos horizontais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043EEDC-B6CB-425F-94DA-B1D7EEBC3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574" t="36848" r="35143" b="39750"/>
          <a:stretch/>
        </p:blipFill>
        <p:spPr>
          <a:xfrm>
            <a:off x="4874364" y="1885804"/>
            <a:ext cx="4241928" cy="19742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E8A1FE1-ADE6-4F54-9F37-9852886B0A42}"/>
              </a:ext>
            </a:extLst>
          </p:cNvPr>
          <p:cNvSpPr txBox="1"/>
          <p:nvPr/>
        </p:nvSpPr>
        <p:spPr>
          <a:xfrm>
            <a:off x="5098473" y="4100945"/>
            <a:ext cx="5292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É a comunicação executada no mesmo nível hierárquico. A comunicação que ocorre entre os departamentos, entre as seções e as unidades de negócio. São as inter-relações que acontecem entre os trabalhadores da empresa</a:t>
            </a:r>
          </a:p>
        </p:txBody>
      </p:sp>
    </p:spTree>
    <p:extLst>
      <p:ext uri="{BB962C8B-B14F-4D97-AF65-F5344CB8AC3E}">
        <p14:creationId xmlns:p14="http://schemas.microsoft.com/office/powerpoint/2010/main" val="126336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039AC9-3585-42A5-A192-7D06E4422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Fluxos transversais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4311FB3-7D00-4504-8559-AA7E1518B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037" t="43056" r="35858" b="32108"/>
          <a:stretch/>
        </p:blipFill>
        <p:spPr>
          <a:xfrm>
            <a:off x="4916251" y="1780868"/>
            <a:ext cx="3315671" cy="164813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56F7ED7-FEC6-4597-AD51-8A5EAD3E8C7D}"/>
              </a:ext>
            </a:extLst>
          </p:cNvPr>
          <p:cNvSpPr txBox="1"/>
          <p:nvPr/>
        </p:nvSpPr>
        <p:spPr>
          <a:xfrm>
            <a:off x="5098473" y="4225636"/>
            <a:ext cx="59851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Essa é uma tendência nos fluxos de comunicação, principalmente em empresas que buscam uma gestão moderna de informação e gerenciamento; uma administração mais participativa e integrada. O objetivo é que a comunicação esteja integrada em todos os setores e níveis hierárquicos em uma empresa. As informações são repassadas a todas as direções organizacionais.</a:t>
            </a:r>
          </a:p>
        </p:txBody>
      </p:sp>
    </p:spTree>
    <p:extLst>
      <p:ext uri="{BB962C8B-B14F-4D97-AF65-F5344CB8AC3E}">
        <p14:creationId xmlns:p14="http://schemas.microsoft.com/office/powerpoint/2010/main" val="290095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33BDDE-7F15-48C3-8417-9127ABCC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Classificação dos públicos organizacionais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B166C77-08FB-40A2-BB49-9BC294D17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68" t="33823" r="18852" b="40705"/>
          <a:stretch/>
        </p:blipFill>
        <p:spPr>
          <a:xfrm>
            <a:off x="4417162" y="2078181"/>
            <a:ext cx="7664002" cy="332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9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7A8FF7-9666-4356-A84B-183FDAE82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8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F0D7859-0AE8-4DD2-9C98-172235B4E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400">
                <a:solidFill>
                  <a:schemeClr val="bg1"/>
                </a:solidFill>
              </a:rPr>
              <a:t>A correspondência  empresarial moderna</a:t>
            </a:r>
          </a:p>
        </p:txBody>
      </p:sp>
      <p:pic>
        <p:nvPicPr>
          <p:cNvPr id="6" name="Picture 5" descr="Esfera de malha e nós">
            <a:extLst>
              <a:ext uri="{FF2B5EF4-FFF2-40B4-BE49-F238E27FC236}">
                <a16:creationId xmlns:a16="http://schemas.microsoft.com/office/drawing/2014/main" id="{897D9C92-128B-4F23-835F-20DBE993C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7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7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 dirty="0">
                <a:solidFill>
                  <a:srgbClr val="FFFFFF"/>
                </a:solidFill>
              </a:rPr>
              <a:t>Mudanças na redação dos textos empresariais</a:t>
            </a:r>
            <a:br>
              <a:rPr lang="pt-BR" sz="4000" dirty="0">
                <a:solidFill>
                  <a:srgbClr val="FFFFFF"/>
                </a:solidFill>
              </a:rPr>
            </a:br>
            <a:r>
              <a:rPr lang="pt-BR" sz="4000" dirty="0">
                <a:solidFill>
                  <a:srgbClr val="FFFFFF"/>
                </a:solidFill>
              </a:rPr>
              <a:t>contemporâneos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 lnSpcReduction="10000"/>
          </a:bodyPr>
          <a:lstStyle/>
          <a:p>
            <a:pPr algn="just"/>
            <a:r>
              <a:rPr lang="pt-BR" dirty="0"/>
              <a:t>Modernização do estilo e da linguagem do texto empresarial: final dos anos 1970 - resultado da luta por uma fatia do mercado mundial que se tornou mais competitiva.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No Brasil: influência do discurso político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Consequência: redação de informações de modo mais objetivo e claro.</a:t>
            </a:r>
          </a:p>
        </p:txBody>
      </p:sp>
    </p:spTree>
    <p:extLst>
      <p:ext uri="{BB962C8B-B14F-4D97-AF65-F5344CB8AC3E}">
        <p14:creationId xmlns:p14="http://schemas.microsoft.com/office/powerpoint/2010/main" val="14450794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F5D89119D318469AB4802A6FF6AAD5" ma:contentTypeVersion="3" ma:contentTypeDescription="Crie um novo documento." ma:contentTypeScope="" ma:versionID="b43e5c0ac6069f6927062f54b442fd7c">
  <xsd:schema xmlns:xsd="http://www.w3.org/2001/XMLSchema" xmlns:xs="http://www.w3.org/2001/XMLSchema" xmlns:p="http://schemas.microsoft.com/office/2006/metadata/properties" xmlns:ns2="ee5e846d-780a-40d5-ab7e-a3ddc87c92b4" targetNamespace="http://schemas.microsoft.com/office/2006/metadata/properties" ma:root="true" ma:fieldsID="57e8a564bbd82df387674e5b6dc8bce7" ns2:_="">
    <xsd:import namespace="ee5e846d-780a-40d5-ab7e-a3ddc87c92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5e846d-780a-40d5-ab7e-a3ddc87c92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A52D363-34AB-40BD-AE53-B0488B13B9C9}"/>
</file>

<file path=customXml/itemProps2.xml><?xml version="1.0" encoding="utf-8"?>
<ds:datastoreItem xmlns:ds="http://schemas.openxmlformats.org/officeDocument/2006/customXml" ds:itemID="{50D48C4F-5FF9-4A11-A1F4-22FB40D52377}"/>
</file>

<file path=customXml/itemProps3.xml><?xml version="1.0" encoding="utf-8"?>
<ds:datastoreItem xmlns:ds="http://schemas.openxmlformats.org/officeDocument/2006/customXml" ds:itemID="{1178416C-1896-4A31-938E-3DB367B4A74F}"/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1511</Words>
  <Application>Microsoft Office PowerPoint</Application>
  <PresentationFormat>Widescreen</PresentationFormat>
  <Paragraphs>208</Paragraphs>
  <Slides>36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Tema do Office</vt:lpstr>
      <vt:lpstr>Gêneros que circulam nas esferas empresarial e administrativa- características</vt:lpstr>
      <vt:lpstr>Fluxos de comunicação nas organizações</vt:lpstr>
      <vt:lpstr>Fluxo descendente</vt:lpstr>
      <vt:lpstr>Fluxos ascendentes </vt:lpstr>
      <vt:lpstr>Fluxos horizontais</vt:lpstr>
      <vt:lpstr>Fluxos transversais</vt:lpstr>
      <vt:lpstr>Classificação dos públicos organizacionais</vt:lpstr>
      <vt:lpstr>A correspondência  empresarial moderna</vt:lpstr>
      <vt:lpstr>Mudanças na redação dos textos empresariais contemporâneos</vt:lpstr>
      <vt:lpstr>Fatores de impacto sobre a linguagem corporativa</vt:lpstr>
      <vt:lpstr>Princípio fundamental da comunicação empresarial</vt:lpstr>
      <vt:lpstr>Texto escrito como instrumento de função estratégica nas empresas </vt:lpstr>
      <vt:lpstr>Problemas em documentos empresariais mal escritos</vt:lpstr>
      <vt:lpstr>Principais qualidades do texto empresarial</vt:lpstr>
      <vt:lpstr>Apresentação do PowerPoint</vt:lpstr>
      <vt:lpstr>Concisão/ objetividade</vt:lpstr>
      <vt:lpstr>Elementos objetivos de uma carta</vt:lpstr>
      <vt:lpstr>Técnicas para alcançar a objetividade</vt:lpstr>
      <vt:lpstr>Primeira etapa- identificar a(s) ideia(s) principal(is)</vt:lpstr>
      <vt:lpstr>Segunda etapa- identificar as ideias secundárias</vt:lpstr>
      <vt:lpstr>Terceira etapa- retirar do texto todas as ideias terciárias</vt:lpstr>
      <vt:lpstr>Correção gramatical</vt:lpstr>
      <vt:lpstr>Apresentação do PowerPoint</vt:lpstr>
      <vt:lpstr>Apresentação do PowerPoint</vt:lpstr>
      <vt:lpstr>Referências </vt:lpstr>
      <vt:lpstr>Apresentação do PowerPoint</vt:lpstr>
      <vt:lpstr>Apresentação do PowerPoint</vt:lpstr>
      <vt:lpstr>VERBOSIDADES </vt:lpstr>
      <vt:lpstr>Apresentação do PowerPoint</vt:lpstr>
      <vt:lpstr>Verbosidade: como evitá-la?</vt:lpstr>
      <vt:lpstr>CHAVÕES</vt:lpstr>
      <vt:lpstr>CHAVÕES</vt:lpstr>
      <vt:lpstr>Tautologias</vt:lpstr>
      <vt:lpstr>Exemplos de tautologias</vt:lpstr>
      <vt:lpstr>Coloquialismo excessivo</vt:lpstr>
      <vt:lpstr>Jargão técnico fora de contexto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Gêneros utilizados no ambiente empresarial</dc:title>
  <dc:creator>Ana Paula Martins</dc:creator>
  <cp:lastModifiedBy>ANA PAULA DOS SANTOS MARTINS</cp:lastModifiedBy>
  <cp:revision>9</cp:revision>
  <dcterms:created xsi:type="dcterms:W3CDTF">2020-06-26T23:15:26Z</dcterms:created>
  <dcterms:modified xsi:type="dcterms:W3CDTF">2022-11-22T20:30:37Z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0x010100D8F5D89119D318469AB4802A6FF6AAD5</vt:lpwstr>
  </property>
</Properties>
</file>